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93" r:id="rId1"/>
    <p:sldMasterId id="2147484011" r:id="rId2"/>
  </p:sldMasterIdLst>
  <p:notesMasterIdLst>
    <p:notesMasterId r:id="rId28"/>
  </p:notesMasterIdLst>
  <p:sldIdLst>
    <p:sldId id="345" r:id="rId3"/>
    <p:sldId id="256" r:id="rId4"/>
    <p:sldId id="344" r:id="rId5"/>
    <p:sldId id="351" r:id="rId6"/>
    <p:sldId id="335" r:id="rId7"/>
    <p:sldId id="336" r:id="rId8"/>
    <p:sldId id="337" r:id="rId9"/>
    <p:sldId id="257" r:id="rId10"/>
    <p:sldId id="267" r:id="rId11"/>
    <p:sldId id="348" r:id="rId12"/>
    <p:sldId id="352" r:id="rId13"/>
    <p:sldId id="353" r:id="rId14"/>
    <p:sldId id="354" r:id="rId15"/>
    <p:sldId id="359" r:id="rId16"/>
    <p:sldId id="261" r:id="rId17"/>
    <p:sldId id="350" r:id="rId18"/>
    <p:sldId id="346" r:id="rId19"/>
    <p:sldId id="347" r:id="rId20"/>
    <p:sldId id="349" r:id="rId21"/>
    <p:sldId id="360" r:id="rId22"/>
    <p:sldId id="357" r:id="rId23"/>
    <p:sldId id="355" r:id="rId24"/>
    <p:sldId id="358" r:id="rId25"/>
    <p:sldId id="339" r:id="rId26"/>
    <p:sldId id="284"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A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8" autoAdjust="0"/>
    <p:restoredTop sz="94146" autoAdjust="0"/>
  </p:normalViewPr>
  <p:slideViewPr>
    <p:cSldViewPr snapToGrid="0" snapToObjects="1">
      <p:cViewPr varScale="1">
        <p:scale>
          <a:sx n="119" d="100"/>
          <a:sy n="119" d="100"/>
        </p:scale>
        <p:origin x="148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B4DD6B-959C-7045-8695-157AAEFC8D3E}" type="datetimeFigureOut">
              <a:rPr lang="en-US" smtClean="0"/>
              <a:pPr/>
              <a:t>1/12/22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26F1FB-6DE0-4D43-9435-69614B48AD5C}" type="slidenum">
              <a:rPr lang="en-US" smtClean="0"/>
              <a:pPr/>
              <a:t>‹#›</a:t>
            </a:fld>
            <a:endParaRPr lang="en-US"/>
          </a:p>
        </p:txBody>
      </p:sp>
    </p:spTree>
    <p:extLst>
      <p:ext uri="{BB962C8B-B14F-4D97-AF65-F5344CB8AC3E}">
        <p14:creationId xmlns:p14="http://schemas.microsoft.com/office/powerpoint/2010/main" val="57285834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2615201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617750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07961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28508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26F1FB-6DE0-4D43-9435-69614B48AD5C}" type="slidenum">
              <a:rPr lang="en-US" smtClean="0"/>
              <a:pPr/>
              <a:t>8</a:t>
            </a:fld>
            <a:endParaRPr lang="en-US"/>
          </a:p>
        </p:txBody>
      </p:sp>
    </p:spTree>
    <p:extLst>
      <p:ext uri="{BB962C8B-B14F-4D97-AF65-F5344CB8AC3E}">
        <p14:creationId xmlns:p14="http://schemas.microsoft.com/office/powerpoint/2010/main" val="3076011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13662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30723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35465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48963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26F1FB-6DE0-4D43-9435-69614B48AD5C}" type="slidenum">
              <a:rPr lang="en-US" smtClean="0"/>
              <a:pPr/>
              <a:t>14</a:t>
            </a:fld>
            <a:endParaRPr lang="en-US"/>
          </a:p>
        </p:txBody>
      </p:sp>
    </p:spTree>
    <p:extLst>
      <p:ext uri="{BB962C8B-B14F-4D97-AF65-F5344CB8AC3E}">
        <p14:creationId xmlns:p14="http://schemas.microsoft.com/office/powerpoint/2010/main" val="1585034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F85648D-267C-4F54-90B5-C36298A60516}" type="datetimeFigureOut">
              <a:rPr lang="en-US" smtClean="0"/>
              <a:pPr/>
              <a:t>1/12/22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02B71-8991-4516-A01E-F1A9ACD28BDC}" type="slidenum">
              <a:rPr lang="en-US" smtClean="0"/>
              <a:pPr/>
              <a:t>‹#›</a:t>
            </a:fld>
            <a:endParaRPr lang="en-US"/>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95D5B2-8BCB-6F4D-B0AE-0D6FEA0BE2F2}" type="datetimeFigureOut">
              <a:rPr lang="en-US" smtClean="0"/>
              <a:pPr/>
              <a:t>1/12/22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4E1B61-BF20-9E49-9AEF-E52C3A7E66FD}" type="slidenum">
              <a:rPr lang="en-US" smtClean="0"/>
              <a:pPr/>
              <a:t>‹#›</a:t>
            </a:fld>
            <a:endParaRPr lang="en-US"/>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95D5B2-8BCB-6F4D-B0AE-0D6FEA0BE2F2}" type="datetimeFigureOut">
              <a:rPr lang="en-US" smtClean="0"/>
              <a:pPr/>
              <a:t>1/12/22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4E1B61-BF20-9E49-9AEF-E52C3A7E66F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n-US"/>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95D5B2-8BCB-6F4D-B0AE-0D6FEA0BE2F2}" type="datetimeFigureOut">
              <a:rPr lang="en-US" smtClean="0"/>
              <a:pPr/>
              <a:t>1/12/22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4E1B61-BF20-9E49-9AEF-E52C3A7E66FD}"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C095D5B2-8BCB-6F4D-B0AE-0D6FEA0BE2F2}" type="datetimeFigureOut">
              <a:rPr lang="en-US" smtClean="0"/>
              <a:pPr/>
              <a:t>1/12/22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4E1B61-BF20-9E49-9AEF-E52C3A7E66FD}" type="slidenum">
              <a:rPr lang="en-US" smtClean="0"/>
              <a:pPr/>
              <a:t>‹#›</a:t>
            </a:fld>
            <a:endParaRPr lang="en-US"/>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US"/>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a:t>Click icon to add picture</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95D5B2-8BCB-6F4D-B0AE-0D6FEA0BE2F2}" type="datetimeFigureOut">
              <a:rPr lang="en-US" smtClean="0"/>
              <a:pPr/>
              <a:t>1/12/22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4E1B61-BF20-9E49-9AEF-E52C3A7E66FD}" type="slidenum">
              <a:rPr lang="en-US" smtClean="0"/>
              <a:pPr/>
              <a:t>‹#›</a:t>
            </a:fld>
            <a:endParaRPr lang="en-US"/>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C095D5B2-8BCB-6F4D-B0AE-0D6FEA0BE2F2}" type="datetimeFigureOut">
              <a:rPr lang="en-US" smtClean="0"/>
              <a:pPr/>
              <a:t>1/12/22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4E1B61-BF20-9E49-9AEF-E52C3A7E66FD}"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C095D5B2-8BCB-6F4D-B0AE-0D6FEA0BE2F2}" type="datetimeFigureOut">
              <a:rPr lang="en-US" smtClean="0"/>
              <a:pPr/>
              <a:t>1/12/22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4E1B61-BF20-9E49-9AEF-E52C3A7E66FD}" type="slidenum">
              <a:rPr lang="en-US" smtClean="0"/>
              <a:pPr/>
              <a:t>‹#›</a:t>
            </a:fld>
            <a:endParaRPr lang="en-US"/>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27"/>
          <p:cNvSpPr/>
          <p:nvPr/>
        </p:nvSpPr>
        <p:spPr>
          <a:xfrm>
            <a:off x="-75" y="6727600"/>
            <a:ext cx="9144000" cy="1304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27"/>
          <p:cNvSpPr txBox="1">
            <a:spLocks noGrp="1"/>
          </p:cNvSpPr>
          <p:nvPr>
            <p:ph type="title"/>
          </p:nvPr>
        </p:nvSpPr>
        <p:spPr>
          <a:xfrm>
            <a:off x="311700" y="593367"/>
            <a:ext cx="8520600" cy="943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24" name="Google Shape;24;p27"/>
          <p:cNvSpPr txBox="1">
            <a:spLocks noGrp="1"/>
          </p:cNvSpPr>
          <p:nvPr>
            <p:ph type="body" idx="1"/>
          </p:nvPr>
        </p:nvSpPr>
        <p:spPr>
          <a:xfrm>
            <a:off x="311700" y="1688433"/>
            <a:ext cx="8520600" cy="44036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5" name="Google Shape;25;p2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75238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721425" y="3785246"/>
            <a:ext cx="5216700" cy="1546500"/>
          </a:xfrm>
          <a:prstGeom prst="rect">
            <a:avLst/>
          </a:prstGeom>
        </p:spPr>
        <p:txBody>
          <a:bodyPr spcFirstLastPara="1" wrap="square" lIns="91425" tIns="91425" rIns="91425" bIns="91425" anchor="t" anchorCtr="0"/>
          <a:lstStyle>
            <a:lvl1pPr lvl="0">
              <a:spcBef>
                <a:spcPts val="0"/>
              </a:spcBef>
              <a:spcAft>
                <a:spcPts val="0"/>
              </a:spcAft>
              <a:buClr>
                <a:srgbClr val="2185C5"/>
              </a:buClr>
              <a:buSzPts val="4800"/>
              <a:buNone/>
              <a:defRPr sz="4800">
                <a:solidFill>
                  <a:srgbClr val="2185C5"/>
                </a:solidFill>
              </a:defRPr>
            </a:lvl1pPr>
            <a:lvl2pPr lvl="1">
              <a:spcBef>
                <a:spcPts val="0"/>
              </a:spcBef>
              <a:spcAft>
                <a:spcPts val="0"/>
              </a:spcAft>
              <a:buClr>
                <a:srgbClr val="2185C5"/>
              </a:buClr>
              <a:buSzPts val="4800"/>
              <a:buNone/>
              <a:defRPr sz="4800">
                <a:solidFill>
                  <a:srgbClr val="2185C5"/>
                </a:solidFill>
              </a:defRPr>
            </a:lvl2pPr>
            <a:lvl3pPr lvl="2">
              <a:spcBef>
                <a:spcPts val="0"/>
              </a:spcBef>
              <a:spcAft>
                <a:spcPts val="0"/>
              </a:spcAft>
              <a:buClr>
                <a:srgbClr val="2185C5"/>
              </a:buClr>
              <a:buSzPts val="4800"/>
              <a:buNone/>
              <a:defRPr sz="4800">
                <a:solidFill>
                  <a:srgbClr val="2185C5"/>
                </a:solidFill>
              </a:defRPr>
            </a:lvl3pPr>
            <a:lvl4pPr lvl="3">
              <a:spcBef>
                <a:spcPts val="0"/>
              </a:spcBef>
              <a:spcAft>
                <a:spcPts val="0"/>
              </a:spcAft>
              <a:buClr>
                <a:srgbClr val="2185C5"/>
              </a:buClr>
              <a:buSzPts val="4800"/>
              <a:buNone/>
              <a:defRPr sz="4800">
                <a:solidFill>
                  <a:srgbClr val="2185C5"/>
                </a:solidFill>
              </a:defRPr>
            </a:lvl4pPr>
            <a:lvl5pPr lvl="4">
              <a:spcBef>
                <a:spcPts val="0"/>
              </a:spcBef>
              <a:spcAft>
                <a:spcPts val="0"/>
              </a:spcAft>
              <a:buClr>
                <a:srgbClr val="2185C5"/>
              </a:buClr>
              <a:buSzPts val="4800"/>
              <a:buNone/>
              <a:defRPr sz="4800">
                <a:solidFill>
                  <a:srgbClr val="2185C5"/>
                </a:solidFill>
              </a:defRPr>
            </a:lvl5pPr>
            <a:lvl6pPr lvl="5">
              <a:spcBef>
                <a:spcPts val="0"/>
              </a:spcBef>
              <a:spcAft>
                <a:spcPts val="0"/>
              </a:spcAft>
              <a:buClr>
                <a:srgbClr val="2185C5"/>
              </a:buClr>
              <a:buSzPts val="4800"/>
              <a:buNone/>
              <a:defRPr sz="4800">
                <a:solidFill>
                  <a:srgbClr val="2185C5"/>
                </a:solidFill>
              </a:defRPr>
            </a:lvl6pPr>
            <a:lvl7pPr lvl="6">
              <a:spcBef>
                <a:spcPts val="0"/>
              </a:spcBef>
              <a:spcAft>
                <a:spcPts val="0"/>
              </a:spcAft>
              <a:buClr>
                <a:srgbClr val="2185C5"/>
              </a:buClr>
              <a:buSzPts val="4800"/>
              <a:buNone/>
              <a:defRPr sz="4800">
                <a:solidFill>
                  <a:srgbClr val="2185C5"/>
                </a:solidFill>
              </a:defRPr>
            </a:lvl7pPr>
            <a:lvl8pPr lvl="7">
              <a:spcBef>
                <a:spcPts val="0"/>
              </a:spcBef>
              <a:spcAft>
                <a:spcPts val="0"/>
              </a:spcAft>
              <a:buClr>
                <a:srgbClr val="2185C5"/>
              </a:buClr>
              <a:buSzPts val="4800"/>
              <a:buNone/>
              <a:defRPr sz="4800">
                <a:solidFill>
                  <a:srgbClr val="2185C5"/>
                </a:solidFill>
              </a:defRPr>
            </a:lvl8pPr>
            <a:lvl9pPr lvl="8">
              <a:spcBef>
                <a:spcPts val="0"/>
              </a:spcBef>
              <a:spcAft>
                <a:spcPts val="0"/>
              </a:spcAft>
              <a:buClr>
                <a:srgbClr val="2185C5"/>
              </a:buClr>
              <a:buSzPts val="4800"/>
              <a:buNone/>
              <a:defRPr sz="4800">
                <a:solidFill>
                  <a:srgbClr val="2185C5"/>
                </a:solidFill>
              </a:defRPr>
            </a:lvl9pPr>
          </a:lstStyle>
          <a:p>
            <a:endParaRPr/>
          </a:p>
        </p:txBody>
      </p:sp>
      <p:sp>
        <p:nvSpPr>
          <p:cNvPr id="10" name="Shape 10"/>
          <p:cNvSpPr/>
          <p:nvPr/>
        </p:nvSpPr>
        <p:spPr>
          <a:xfrm>
            <a:off x="5938246" y="3377550"/>
            <a:ext cx="721800" cy="102900"/>
          </a:xfrm>
          <a:prstGeom prst="rect">
            <a:avLst/>
          </a:prstGeom>
          <a:solidFill>
            <a:srgbClr val="FF971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11"/>
          <p:cNvSpPr/>
          <p:nvPr/>
        </p:nvSpPr>
        <p:spPr>
          <a:xfrm>
            <a:off x="6659861" y="3377550"/>
            <a:ext cx="721800" cy="102900"/>
          </a:xfrm>
          <a:prstGeom prst="rect">
            <a:avLst/>
          </a:prstGeom>
          <a:solidFill>
            <a:srgbClr val="F2025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p:nvPr/>
        </p:nvSpPr>
        <p:spPr>
          <a:xfrm>
            <a:off x="-1" y="3377550"/>
            <a:ext cx="721800" cy="102900"/>
          </a:xfrm>
          <a:prstGeom prst="rect">
            <a:avLst/>
          </a:prstGeom>
          <a:solidFill>
            <a:srgbClr val="7ECEF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13"/>
          <p:cNvSpPr/>
          <p:nvPr/>
        </p:nvSpPr>
        <p:spPr>
          <a:xfrm>
            <a:off x="721425" y="3377550"/>
            <a:ext cx="5216700" cy="102900"/>
          </a:xfrm>
          <a:prstGeom prst="rect">
            <a:avLst/>
          </a:prstGeom>
          <a:solidFill>
            <a:srgbClr val="2185C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74636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ubtitle">
    <p:spTree>
      <p:nvGrpSpPr>
        <p:cNvPr id="1" name="Shape 14"/>
        <p:cNvGrpSpPr/>
        <p:nvPr/>
      </p:nvGrpSpPr>
      <p:grpSpPr>
        <a:xfrm>
          <a:off x="0" y="0"/>
          <a:ext cx="0" cy="0"/>
          <a:chOff x="0" y="0"/>
          <a:chExt cx="0" cy="0"/>
        </a:xfrm>
      </p:grpSpPr>
      <p:sp>
        <p:nvSpPr>
          <p:cNvPr id="15" name="Shape 15"/>
          <p:cNvSpPr/>
          <p:nvPr/>
        </p:nvSpPr>
        <p:spPr>
          <a:xfrm>
            <a:off x="0" y="0"/>
            <a:ext cx="9144000" cy="5323800"/>
          </a:xfrm>
          <a:prstGeom prst="rect">
            <a:avLst/>
          </a:prstGeom>
          <a:solidFill>
            <a:srgbClr val="2185C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16"/>
          <p:cNvSpPr txBox="1">
            <a:spLocks noGrp="1"/>
          </p:cNvSpPr>
          <p:nvPr>
            <p:ph type="ctrTitle"/>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Clr>
                <a:srgbClr val="FFFFFF"/>
              </a:buClr>
              <a:buSzPts val="4800"/>
              <a:buNone/>
              <a:defRPr sz="4800">
                <a:solidFill>
                  <a:srgbClr val="FFFFFF"/>
                </a:solidFill>
              </a:defRPr>
            </a:lvl2pPr>
            <a:lvl3pPr lvl="2" algn="ctr" rtl="0">
              <a:spcBef>
                <a:spcPts val="0"/>
              </a:spcBef>
              <a:spcAft>
                <a:spcPts val="0"/>
              </a:spcAft>
              <a:buClr>
                <a:srgbClr val="FFFFFF"/>
              </a:buClr>
              <a:buSzPts val="4800"/>
              <a:buNone/>
              <a:defRPr sz="4800">
                <a:solidFill>
                  <a:srgbClr val="FFFFFF"/>
                </a:solidFill>
              </a:defRPr>
            </a:lvl3pPr>
            <a:lvl4pPr lvl="3" algn="ctr" rtl="0">
              <a:spcBef>
                <a:spcPts val="0"/>
              </a:spcBef>
              <a:spcAft>
                <a:spcPts val="0"/>
              </a:spcAft>
              <a:buClr>
                <a:srgbClr val="FFFFFF"/>
              </a:buClr>
              <a:buSzPts val="4800"/>
              <a:buNone/>
              <a:defRPr sz="4800">
                <a:solidFill>
                  <a:srgbClr val="FFFFFF"/>
                </a:solidFill>
              </a:defRPr>
            </a:lvl4pPr>
            <a:lvl5pPr lvl="4" algn="ctr" rtl="0">
              <a:spcBef>
                <a:spcPts val="0"/>
              </a:spcBef>
              <a:spcAft>
                <a:spcPts val="0"/>
              </a:spcAft>
              <a:buClr>
                <a:srgbClr val="FFFFFF"/>
              </a:buClr>
              <a:buSzPts val="4800"/>
              <a:buNone/>
              <a:defRPr sz="4800">
                <a:solidFill>
                  <a:srgbClr val="FFFFFF"/>
                </a:solidFill>
              </a:defRPr>
            </a:lvl5pPr>
            <a:lvl6pPr lvl="5" algn="ctr" rtl="0">
              <a:spcBef>
                <a:spcPts val="0"/>
              </a:spcBef>
              <a:spcAft>
                <a:spcPts val="0"/>
              </a:spcAft>
              <a:buClr>
                <a:srgbClr val="FFFFFF"/>
              </a:buClr>
              <a:buSzPts val="4800"/>
              <a:buNone/>
              <a:defRPr sz="4800">
                <a:solidFill>
                  <a:srgbClr val="FFFFFF"/>
                </a:solidFill>
              </a:defRPr>
            </a:lvl6pPr>
            <a:lvl7pPr lvl="6" algn="ctr" rtl="0">
              <a:spcBef>
                <a:spcPts val="0"/>
              </a:spcBef>
              <a:spcAft>
                <a:spcPts val="0"/>
              </a:spcAft>
              <a:buClr>
                <a:srgbClr val="FFFFFF"/>
              </a:buClr>
              <a:buSzPts val="4800"/>
              <a:buNone/>
              <a:defRPr sz="4800">
                <a:solidFill>
                  <a:srgbClr val="FFFFFF"/>
                </a:solidFill>
              </a:defRPr>
            </a:lvl7pPr>
            <a:lvl8pPr lvl="7" algn="ctr" rtl="0">
              <a:spcBef>
                <a:spcPts val="0"/>
              </a:spcBef>
              <a:spcAft>
                <a:spcPts val="0"/>
              </a:spcAft>
              <a:buClr>
                <a:srgbClr val="FFFFFF"/>
              </a:buClr>
              <a:buSzPts val="4800"/>
              <a:buNone/>
              <a:defRPr sz="4800">
                <a:solidFill>
                  <a:srgbClr val="FFFFFF"/>
                </a:solidFill>
              </a:defRPr>
            </a:lvl8pPr>
            <a:lvl9pPr lvl="8" algn="ctr" rtl="0">
              <a:spcBef>
                <a:spcPts val="0"/>
              </a:spcBef>
              <a:spcAft>
                <a:spcPts val="0"/>
              </a:spcAft>
              <a:buClr>
                <a:srgbClr val="FFFFFF"/>
              </a:buClr>
              <a:buSzPts val="4800"/>
              <a:buNone/>
              <a:defRPr sz="4800">
                <a:solidFill>
                  <a:srgbClr val="FFFFFF"/>
                </a:solidFill>
              </a:defRPr>
            </a:lvl9pPr>
          </a:lstStyle>
          <a:p>
            <a:endParaRPr/>
          </a:p>
        </p:txBody>
      </p:sp>
      <p:sp>
        <p:nvSpPr>
          <p:cNvPr id="17" name="Shape 17"/>
          <p:cNvSpPr txBox="1">
            <a:spLocks noGrp="1"/>
          </p:cNvSpPr>
          <p:nvPr>
            <p:ph type="subTitle" idx="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2400" b="1">
                <a:solidFill>
                  <a:srgbClr val="FFFFFF"/>
                </a:solidFill>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2400" b="1">
                <a:solidFill>
                  <a:srgbClr val="FFFFFF"/>
                </a:solidFill>
              </a:defRPr>
            </a:lvl4pPr>
            <a:lvl5pPr lvl="4" algn="ctr" rtl="0">
              <a:spcBef>
                <a:spcPts val="0"/>
              </a:spcBef>
              <a:spcAft>
                <a:spcPts val="0"/>
              </a:spcAft>
              <a:buClr>
                <a:srgbClr val="FFFFFF"/>
              </a:buClr>
              <a:buSzPts val="2400"/>
              <a:buNone/>
              <a:defRPr sz="2400" b="1">
                <a:solidFill>
                  <a:srgbClr val="FFFFFF"/>
                </a:solidFill>
              </a:defRPr>
            </a:lvl5pPr>
            <a:lvl6pPr lvl="5" algn="ctr" rtl="0">
              <a:spcBef>
                <a:spcPts val="0"/>
              </a:spcBef>
              <a:spcAft>
                <a:spcPts val="0"/>
              </a:spcAft>
              <a:buClr>
                <a:srgbClr val="FFFFFF"/>
              </a:buClr>
              <a:buSzPts val="2400"/>
              <a:buNone/>
              <a:defRPr sz="2400" b="1">
                <a:solidFill>
                  <a:srgbClr val="FFFFFF"/>
                </a:solidFill>
              </a:defRPr>
            </a:lvl6pPr>
            <a:lvl7pPr lvl="6" algn="ctr" rtl="0">
              <a:spcBef>
                <a:spcPts val="0"/>
              </a:spcBef>
              <a:spcAft>
                <a:spcPts val="0"/>
              </a:spcAft>
              <a:buClr>
                <a:srgbClr val="FFFFFF"/>
              </a:buClr>
              <a:buSzPts val="2400"/>
              <a:buNone/>
              <a:defRPr sz="2400" b="1">
                <a:solidFill>
                  <a:srgbClr val="FFFFFF"/>
                </a:solidFill>
              </a:defRPr>
            </a:lvl7pPr>
            <a:lvl8pPr lvl="7" algn="ctr" rtl="0">
              <a:spcBef>
                <a:spcPts val="0"/>
              </a:spcBef>
              <a:spcAft>
                <a:spcPts val="0"/>
              </a:spcAft>
              <a:buClr>
                <a:srgbClr val="FFFFFF"/>
              </a:buClr>
              <a:buSzPts val="2400"/>
              <a:buNone/>
              <a:defRPr sz="2400" b="1">
                <a:solidFill>
                  <a:srgbClr val="FFFFFF"/>
                </a:solidFill>
              </a:defRPr>
            </a:lvl8pPr>
            <a:lvl9pPr lvl="8" algn="ctr" rtl="0">
              <a:spcBef>
                <a:spcPts val="0"/>
              </a:spcBef>
              <a:spcAft>
                <a:spcPts val="0"/>
              </a:spcAft>
              <a:buClr>
                <a:srgbClr val="FFFFFF"/>
              </a:buClr>
              <a:buSzPts val="2400"/>
              <a:buNone/>
              <a:defRPr sz="2400" b="1">
                <a:solidFill>
                  <a:srgbClr val="FFFFFF"/>
                </a:solidFill>
              </a:defRPr>
            </a:lvl9pPr>
          </a:lstStyle>
          <a:p>
            <a:endParaRPr/>
          </a:p>
        </p:txBody>
      </p:sp>
      <p:sp>
        <p:nvSpPr>
          <p:cNvPr id="18" name="Shape 18"/>
          <p:cNvSpPr/>
          <p:nvPr/>
        </p:nvSpPr>
        <p:spPr>
          <a:xfrm>
            <a:off x="3047704" y="5323800"/>
            <a:ext cx="3047700" cy="102900"/>
          </a:xfrm>
          <a:prstGeom prst="rect">
            <a:avLst/>
          </a:prstGeom>
          <a:solidFill>
            <a:srgbClr val="FF971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 name="Shape 19"/>
          <p:cNvSpPr/>
          <p:nvPr/>
        </p:nvSpPr>
        <p:spPr>
          <a:xfrm>
            <a:off x="6096271" y="5323800"/>
            <a:ext cx="3047700" cy="102900"/>
          </a:xfrm>
          <a:prstGeom prst="rect">
            <a:avLst/>
          </a:prstGeom>
          <a:solidFill>
            <a:srgbClr val="F2025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 name="Shape 20"/>
          <p:cNvSpPr/>
          <p:nvPr/>
        </p:nvSpPr>
        <p:spPr>
          <a:xfrm>
            <a:off x="1" y="5323800"/>
            <a:ext cx="3047700" cy="102900"/>
          </a:xfrm>
          <a:prstGeom prst="rect">
            <a:avLst/>
          </a:prstGeom>
          <a:solidFill>
            <a:srgbClr val="7ECEF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25256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C095D5B2-8BCB-6F4D-B0AE-0D6FEA0BE2F2}" type="datetimeFigureOut">
              <a:rPr lang="en-US" smtClean="0"/>
              <a:pPr/>
              <a:t>1/12/22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4E1B61-BF20-9E49-9AEF-E52C3A7E66FD}"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Quote">
    <p:spTree>
      <p:nvGrpSpPr>
        <p:cNvPr id="1" name="Shape 21"/>
        <p:cNvGrpSpPr/>
        <p:nvPr/>
      </p:nvGrpSpPr>
      <p:grpSpPr>
        <a:xfrm>
          <a:off x="0" y="0"/>
          <a:ext cx="0" cy="0"/>
          <a:chOff x="0" y="0"/>
          <a:chExt cx="0" cy="0"/>
        </a:xfrm>
      </p:grpSpPr>
      <p:sp>
        <p:nvSpPr>
          <p:cNvPr id="22" name="Shape 22"/>
          <p:cNvSpPr txBox="1">
            <a:spLocks noGrp="1"/>
          </p:cNvSpPr>
          <p:nvPr>
            <p:ph type="body" idx="1"/>
          </p:nvPr>
        </p:nvSpPr>
        <p:spPr>
          <a:xfrm>
            <a:off x="1710425" y="2882400"/>
            <a:ext cx="5723700" cy="1093200"/>
          </a:xfrm>
          <a:prstGeom prst="rect">
            <a:avLst/>
          </a:prstGeom>
        </p:spPr>
        <p:txBody>
          <a:bodyPr spcFirstLastPara="1" wrap="square" lIns="91425" tIns="91425" rIns="91425" bIns="91425" anchor="t" anchorCtr="0"/>
          <a:lstStyle>
            <a:lvl1pPr marL="457200" lvl="0" indent="-419100" algn="ctr" rtl="0">
              <a:spcBef>
                <a:spcPts val="600"/>
              </a:spcBef>
              <a:spcAft>
                <a:spcPts val="0"/>
              </a:spcAft>
              <a:buSzPts val="3000"/>
              <a:buChar char="▷"/>
              <a:defRPr i="1"/>
            </a:lvl1pPr>
            <a:lvl2pPr marL="914400" lvl="1" indent="-381000" algn="ctr" rtl="0">
              <a:spcBef>
                <a:spcPts val="0"/>
              </a:spcBef>
              <a:spcAft>
                <a:spcPts val="0"/>
              </a:spcAft>
              <a:buSzPts val="2400"/>
              <a:buChar char="○"/>
              <a:defRPr i="1"/>
            </a:lvl2pPr>
            <a:lvl3pPr marL="1371600" lvl="2" indent="-381000" algn="ctr" rtl="0">
              <a:spcBef>
                <a:spcPts val="0"/>
              </a:spcBef>
              <a:spcAft>
                <a:spcPts val="0"/>
              </a:spcAft>
              <a:buSzPts val="2400"/>
              <a:buChar char="■"/>
              <a:defRPr i="1"/>
            </a:lvl3pPr>
            <a:lvl4pPr marL="1828800" lvl="3" indent="-342900" algn="ctr" rtl="0">
              <a:spcBef>
                <a:spcPts val="0"/>
              </a:spcBef>
              <a:spcAft>
                <a:spcPts val="0"/>
              </a:spcAft>
              <a:buSzPts val="1800"/>
              <a:buChar char="●"/>
              <a:defRPr i="1"/>
            </a:lvl4pPr>
            <a:lvl5pPr marL="2286000" lvl="4" indent="-342900" algn="ctr" rtl="0">
              <a:spcBef>
                <a:spcPts val="0"/>
              </a:spcBef>
              <a:spcAft>
                <a:spcPts val="0"/>
              </a:spcAft>
              <a:buSzPts val="1800"/>
              <a:buChar char="○"/>
              <a:defRPr i="1"/>
            </a:lvl5pPr>
            <a:lvl6pPr marL="2743200" lvl="5" indent="-342900" algn="ctr" rtl="0">
              <a:spcBef>
                <a:spcPts val="0"/>
              </a:spcBef>
              <a:spcAft>
                <a:spcPts val="0"/>
              </a:spcAft>
              <a:buSzPts val="1800"/>
              <a:buChar char="■"/>
              <a:defRPr i="1"/>
            </a:lvl6pPr>
            <a:lvl7pPr marL="3200400" lvl="6" indent="-342900" algn="ctr" rtl="0">
              <a:spcBef>
                <a:spcPts val="0"/>
              </a:spcBef>
              <a:spcAft>
                <a:spcPts val="0"/>
              </a:spcAft>
              <a:buSzPts val="1800"/>
              <a:buChar char="●"/>
              <a:defRPr i="1"/>
            </a:lvl7pPr>
            <a:lvl8pPr marL="3657600" lvl="7" indent="-342900" algn="ctr" rtl="0">
              <a:spcBef>
                <a:spcPts val="0"/>
              </a:spcBef>
              <a:spcAft>
                <a:spcPts val="0"/>
              </a:spcAft>
              <a:buSzPts val="1800"/>
              <a:buChar char="○"/>
              <a:defRPr i="1"/>
            </a:lvl8pPr>
            <a:lvl9pPr marL="4114800" lvl="8" indent="-342900" algn="ctr">
              <a:spcBef>
                <a:spcPts val="0"/>
              </a:spcBef>
              <a:spcAft>
                <a:spcPts val="0"/>
              </a:spcAft>
              <a:buSzPts val="1800"/>
              <a:buChar char="■"/>
              <a:defRPr i="1"/>
            </a:lvl9pPr>
          </a:lstStyle>
          <a:p>
            <a:endParaRPr/>
          </a:p>
        </p:txBody>
      </p:sp>
      <p:sp>
        <p:nvSpPr>
          <p:cNvPr id="23" name="Shape 23"/>
          <p:cNvSpPr txBox="1"/>
          <p:nvPr/>
        </p:nvSpPr>
        <p:spPr>
          <a:xfrm>
            <a:off x="3593400" y="1575225"/>
            <a:ext cx="1957200" cy="8715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9600" b="1">
                <a:solidFill>
                  <a:srgbClr val="97ABBC"/>
                </a:solidFill>
              </a:rPr>
              <a:t>“</a:t>
            </a:r>
            <a:endParaRPr sz="9600" b="1">
              <a:solidFill>
                <a:srgbClr val="97ABBC"/>
              </a:solidFill>
            </a:endParaRPr>
          </a:p>
        </p:txBody>
      </p:sp>
      <p:sp>
        <p:nvSpPr>
          <p:cNvPr id="24" name="Shape 24"/>
          <p:cNvSpPr/>
          <p:nvPr/>
        </p:nvSpPr>
        <p:spPr>
          <a:xfrm>
            <a:off x="5723283" y="2132900"/>
            <a:ext cx="1710300" cy="102900"/>
          </a:xfrm>
          <a:prstGeom prst="rect">
            <a:avLst/>
          </a:prstGeom>
          <a:solidFill>
            <a:srgbClr val="FF971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 name="Shape 25"/>
          <p:cNvSpPr/>
          <p:nvPr/>
        </p:nvSpPr>
        <p:spPr>
          <a:xfrm>
            <a:off x="7434177" y="2132900"/>
            <a:ext cx="1710300" cy="102900"/>
          </a:xfrm>
          <a:prstGeom prst="rect">
            <a:avLst/>
          </a:prstGeom>
          <a:solidFill>
            <a:srgbClr val="F2025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26"/>
          <p:cNvSpPr/>
          <p:nvPr/>
        </p:nvSpPr>
        <p:spPr>
          <a:xfrm>
            <a:off x="0" y="2132900"/>
            <a:ext cx="1710300" cy="102900"/>
          </a:xfrm>
          <a:prstGeom prst="rect">
            <a:avLst/>
          </a:prstGeom>
          <a:solidFill>
            <a:srgbClr val="7ECEF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27"/>
          <p:cNvSpPr/>
          <p:nvPr/>
        </p:nvSpPr>
        <p:spPr>
          <a:xfrm>
            <a:off x="1710425" y="2132900"/>
            <a:ext cx="1710300" cy="102900"/>
          </a:xfrm>
          <a:prstGeom prst="rect">
            <a:avLst/>
          </a:prstGeom>
          <a:solidFill>
            <a:srgbClr val="2185C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6677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893700" y="274650"/>
            <a:ext cx="64626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0" name="Shape 30"/>
          <p:cNvSpPr txBox="1">
            <a:spLocks noGrp="1"/>
          </p:cNvSpPr>
          <p:nvPr>
            <p:ph type="body" idx="1"/>
          </p:nvPr>
        </p:nvSpPr>
        <p:spPr>
          <a:xfrm>
            <a:off x="893700" y="1831450"/>
            <a:ext cx="6462600" cy="4736400"/>
          </a:xfrm>
          <a:prstGeom prst="rect">
            <a:avLst/>
          </a:prstGeom>
        </p:spPr>
        <p:txBody>
          <a:bodyPr spcFirstLastPara="1" wrap="square" lIns="91425" tIns="91425" rIns="91425" bIns="91425" anchor="t" anchorCtr="0"/>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1" name="Shape 31"/>
          <p:cNvSpPr/>
          <p:nvPr/>
        </p:nvSpPr>
        <p:spPr>
          <a:xfrm>
            <a:off x="7356366" y="6755100"/>
            <a:ext cx="893700" cy="102900"/>
          </a:xfrm>
          <a:prstGeom prst="rect">
            <a:avLst/>
          </a:prstGeom>
          <a:solidFill>
            <a:srgbClr val="FF971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 name="Shape 32"/>
          <p:cNvSpPr/>
          <p:nvPr/>
        </p:nvSpPr>
        <p:spPr>
          <a:xfrm>
            <a:off x="8250312" y="6755100"/>
            <a:ext cx="893700" cy="102900"/>
          </a:xfrm>
          <a:prstGeom prst="rect">
            <a:avLst/>
          </a:prstGeom>
          <a:solidFill>
            <a:srgbClr val="F2025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 name="Shape 33"/>
          <p:cNvSpPr/>
          <p:nvPr/>
        </p:nvSpPr>
        <p:spPr>
          <a:xfrm>
            <a:off x="0" y="6755100"/>
            <a:ext cx="893700" cy="102900"/>
          </a:xfrm>
          <a:prstGeom prst="rect">
            <a:avLst/>
          </a:prstGeom>
          <a:solidFill>
            <a:srgbClr val="7ECEF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Shape 34"/>
          <p:cNvSpPr/>
          <p:nvPr/>
        </p:nvSpPr>
        <p:spPr>
          <a:xfrm>
            <a:off x="893710" y="6755100"/>
            <a:ext cx="6462600" cy="102900"/>
          </a:xfrm>
          <a:prstGeom prst="rect">
            <a:avLst/>
          </a:prstGeom>
          <a:solidFill>
            <a:srgbClr val="2185C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2657085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893700" y="274650"/>
            <a:ext cx="64626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Shape 37"/>
          <p:cNvSpPr txBox="1">
            <a:spLocks noGrp="1"/>
          </p:cNvSpPr>
          <p:nvPr>
            <p:ph type="body" idx="1"/>
          </p:nvPr>
        </p:nvSpPr>
        <p:spPr>
          <a:xfrm>
            <a:off x="893625" y="1600200"/>
            <a:ext cx="3136800" cy="49677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8" name="Shape 38"/>
          <p:cNvSpPr txBox="1">
            <a:spLocks noGrp="1"/>
          </p:cNvSpPr>
          <p:nvPr>
            <p:ph type="body" idx="2"/>
          </p:nvPr>
        </p:nvSpPr>
        <p:spPr>
          <a:xfrm>
            <a:off x="4219456" y="1600200"/>
            <a:ext cx="3136800" cy="49677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9" name="Shape 39"/>
          <p:cNvSpPr/>
          <p:nvPr/>
        </p:nvSpPr>
        <p:spPr>
          <a:xfrm>
            <a:off x="7356366" y="6755100"/>
            <a:ext cx="893700" cy="102900"/>
          </a:xfrm>
          <a:prstGeom prst="rect">
            <a:avLst/>
          </a:prstGeom>
          <a:solidFill>
            <a:srgbClr val="FF971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 name="Shape 40"/>
          <p:cNvSpPr/>
          <p:nvPr/>
        </p:nvSpPr>
        <p:spPr>
          <a:xfrm>
            <a:off x="8250312" y="6755100"/>
            <a:ext cx="893700" cy="102900"/>
          </a:xfrm>
          <a:prstGeom prst="rect">
            <a:avLst/>
          </a:prstGeom>
          <a:solidFill>
            <a:srgbClr val="F2025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 name="Shape 41"/>
          <p:cNvSpPr/>
          <p:nvPr/>
        </p:nvSpPr>
        <p:spPr>
          <a:xfrm>
            <a:off x="0" y="6755100"/>
            <a:ext cx="893700" cy="102900"/>
          </a:xfrm>
          <a:prstGeom prst="rect">
            <a:avLst/>
          </a:prstGeom>
          <a:solidFill>
            <a:srgbClr val="7ECEF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 name="Shape 42"/>
          <p:cNvSpPr/>
          <p:nvPr/>
        </p:nvSpPr>
        <p:spPr>
          <a:xfrm>
            <a:off x="893710" y="6755100"/>
            <a:ext cx="6462600" cy="102900"/>
          </a:xfrm>
          <a:prstGeom prst="rect">
            <a:avLst/>
          </a:prstGeom>
          <a:solidFill>
            <a:srgbClr val="2185C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984610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893700" y="274650"/>
            <a:ext cx="6462600" cy="11430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5" name="Shape 45"/>
          <p:cNvSpPr txBox="1">
            <a:spLocks noGrp="1"/>
          </p:cNvSpPr>
          <p:nvPr>
            <p:ph type="body" idx="1"/>
          </p:nvPr>
        </p:nvSpPr>
        <p:spPr>
          <a:xfrm>
            <a:off x="893700" y="1600200"/>
            <a:ext cx="2371200" cy="49677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46" name="Shape 46"/>
          <p:cNvSpPr txBox="1">
            <a:spLocks noGrp="1"/>
          </p:cNvSpPr>
          <p:nvPr>
            <p:ph type="body" idx="2"/>
          </p:nvPr>
        </p:nvSpPr>
        <p:spPr>
          <a:xfrm>
            <a:off x="3386404" y="1600200"/>
            <a:ext cx="2371200" cy="49677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47" name="Shape 47"/>
          <p:cNvSpPr txBox="1">
            <a:spLocks noGrp="1"/>
          </p:cNvSpPr>
          <p:nvPr>
            <p:ph type="body" idx="3"/>
          </p:nvPr>
        </p:nvSpPr>
        <p:spPr>
          <a:xfrm>
            <a:off x="5879107" y="1600200"/>
            <a:ext cx="2371200" cy="49677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48" name="Shape 48"/>
          <p:cNvSpPr/>
          <p:nvPr/>
        </p:nvSpPr>
        <p:spPr>
          <a:xfrm>
            <a:off x="7356366" y="6755100"/>
            <a:ext cx="893700" cy="102900"/>
          </a:xfrm>
          <a:prstGeom prst="rect">
            <a:avLst/>
          </a:prstGeom>
          <a:solidFill>
            <a:srgbClr val="FF971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 name="Shape 49"/>
          <p:cNvSpPr/>
          <p:nvPr/>
        </p:nvSpPr>
        <p:spPr>
          <a:xfrm>
            <a:off x="8250312" y="6755100"/>
            <a:ext cx="893700" cy="102900"/>
          </a:xfrm>
          <a:prstGeom prst="rect">
            <a:avLst/>
          </a:prstGeom>
          <a:solidFill>
            <a:srgbClr val="F2025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0" name="Shape 50"/>
          <p:cNvSpPr/>
          <p:nvPr/>
        </p:nvSpPr>
        <p:spPr>
          <a:xfrm>
            <a:off x="0" y="6755100"/>
            <a:ext cx="893700" cy="102900"/>
          </a:xfrm>
          <a:prstGeom prst="rect">
            <a:avLst/>
          </a:prstGeom>
          <a:solidFill>
            <a:srgbClr val="7ECEF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 name="Shape 51"/>
          <p:cNvSpPr/>
          <p:nvPr/>
        </p:nvSpPr>
        <p:spPr>
          <a:xfrm>
            <a:off x="893710" y="6755100"/>
            <a:ext cx="6462600" cy="102900"/>
          </a:xfrm>
          <a:prstGeom prst="rect">
            <a:avLst/>
          </a:prstGeom>
          <a:solidFill>
            <a:srgbClr val="2185C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399136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893700" y="274650"/>
            <a:ext cx="64626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Shape 54"/>
          <p:cNvSpPr/>
          <p:nvPr/>
        </p:nvSpPr>
        <p:spPr>
          <a:xfrm>
            <a:off x="7356366" y="6755100"/>
            <a:ext cx="893700" cy="102900"/>
          </a:xfrm>
          <a:prstGeom prst="rect">
            <a:avLst/>
          </a:prstGeom>
          <a:solidFill>
            <a:srgbClr val="FF971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 name="Shape 55"/>
          <p:cNvSpPr/>
          <p:nvPr/>
        </p:nvSpPr>
        <p:spPr>
          <a:xfrm>
            <a:off x="8250312" y="6755100"/>
            <a:ext cx="893700" cy="102900"/>
          </a:xfrm>
          <a:prstGeom prst="rect">
            <a:avLst/>
          </a:prstGeom>
          <a:solidFill>
            <a:srgbClr val="F2025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 name="Shape 56"/>
          <p:cNvSpPr/>
          <p:nvPr/>
        </p:nvSpPr>
        <p:spPr>
          <a:xfrm>
            <a:off x="0" y="6755100"/>
            <a:ext cx="893700" cy="102900"/>
          </a:xfrm>
          <a:prstGeom prst="rect">
            <a:avLst/>
          </a:prstGeom>
          <a:solidFill>
            <a:srgbClr val="7ECEF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 name="Shape 57"/>
          <p:cNvSpPr/>
          <p:nvPr/>
        </p:nvSpPr>
        <p:spPr>
          <a:xfrm>
            <a:off x="893710" y="6755100"/>
            <a:ext cx="6462600" cy="102900"/>
          </a:xfrm>
          <a:prstGeom prst="rect">
            <a:avLst/>
          </a:prstGeom>
          <a:solidFill>
            <a:srgbClr val="2185C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9671336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Caption">
    <p:spTree>
      <p:nvGrpSpPr>
        <p:cNvPr id="1" name="Shape 58"/>
        <p:cNvGrpSpPr/>
        <p:nvPr/>
      </p:nvGrpSpPr>
      <p:grpSpPr>
        <a:xfrm>
          <a:off x="0" y="0"/>
          <a:ext cx="0" cy="0"/>
          <a:chOff x="0" y="0"/>
          <a:chExt cx="0" cy="0"/>
        </a:xfrm>
      </p:grpSpPr>
      <p:sp>
        <p:nvSpPr>
          <p:cNvPr id="59" name="Shape 59"/>
          <p:cNvSpPr txBox="1">
            <a:spLocks noGrp="1"/>
          </p:cNvSpPr>
          <p:nvPr>
            <p:ph type="body" idx="1"/>
          </p:nvPr>
        </p:nvSpPr>
        <p:spPr>
          <a:xfrm>
            <a:off x="893700" y="6199950"/>
            <a:ext cx="6462600" cy="467700"/>
          </a:xfrm>
          <a:prstGeom prst="rect">
            <a:avLst/>
          </a:prstGeom>
        </p:spPr>
        <p:txBody>
          <a:bodyPr spcFirstLastPara="1" wrap="square" lIns="91425" tIns="91425" rIns="91425" bIns="91425" anchor="b" anchorCtr="0"/>
          <a:lstStyle>
            <a:lvl1pPr marL="457200" lvl="0" indent="-228600">
              <a:spcBef>
                <a:spcPts val="360"/>
              </a:spcBef>
              <a:spcAft>
                <a:spcPts val="0"/>
              </a:spcAft>
              <a:buClr>
                <a:srgbClr val="2185C5"/>
              </a:buClr>
              <a:buSzPts val="1400"/>
              <a:buNone/>
              <a:defRPr sz="1400">
                <a:solidFill>
                  <a:srgbClr val="2185C5"/>
                </a:solidFill>
              </a:defRPr>
            </a:lvl1pPr>
          </a:lstStyle>
          <a:p>
            <a:endParaRPr/>
          </a:p>
        </p:txBody>
      </p:sp>
      <p:sp>
        <p:nvSpPr>
          <p:cNvPr id="60" name="Shape 60"/>
          <p:cNvSpPr/>
          <p:nvPr/>
        </p:nvSpPr>
        <p:spPr>
          <a:xfrm>
            <a:off x="7356366" y="6755100"/>
            <a:ext cx="893700" cy="102900"/>
          </a:xfrm>
          <a:prstGeom prst="rect">
            <a:avLst/>
          </a:prstGeom>
          <a:solidFill>
            <a:srgbClr val="FF971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 name="Shape 61"/>
          <p:cNvSpPr/>
          <p:nvPr/>
        </p:nvSpPr>
        <p:spPr>
          <a:xfrm>
            <a:off x="8250312" y="6755100"/>
            <a:ext cx="893700" cy="102900"/>
          </a:xfrm>
          <a:prstGeom prst="rect">
            <a:avLst/>
          </a:prstGeom>
          <a:solidFill>
            <a:srgbClr val="F2025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 name="Shape 62"/>
          <p:cNvSpPr/>
          <p:nvPr/>
        </p:nvSpPr>
        <p:spPr>
          <a:xfrm>
            <a:off x="0" y="6755100"/>
            <a:ext cx="893700" cy="102900"/>
          </a:xfrm>
          <a:prstGeom prst="rect">
            <a:avLst/>
          </a:prstGeom>
          <a:solidFill>
            <a:srgbClr val="7ECEF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3" name="Shape 63"/>
          <p:cNvSpPr/>
          <p:nvPr/>
        </p:nvSpPr>
        <p:spPr>
          <a:xfrm>
            <a:off x="893710" y="6755100"/>
            <a:ext cx="6462600" cy="102900"/>
          </a:xfrm>
          <a:prstGeom prst="rect">
            <a:avLst/>
          </a:prstGeom>
          <a:solidFill>
            <a:srgbClr val="2185C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1994027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4"/>
        <p:cNvGrpSpPr/>
        <p:nvPr/>
      </p:nvGrpSpPr>
      <p:grpSpPr>
        <a:xfrm>
          <a:off x="0" y="0"/>
          <a:ext cx="0" cy="0"/>
          <a:chOff x="0" y="0"/>
          <a:chExt cx="0" cy="0"/>
        </a:xfrm>
      </p:grpSpPr>
      <p:sp>
        <p:nvSpPr>
          <p:cNvPr id="65" name="Shape 65"/>
          <p:cNvSpPr/>
          <p:nvPr/>
        </p:nvSpPr>
        <p:spPr>
          <a:xfrm>
            <a:off x="7356366" y="6755100"/>
            <a:ext cx="893700" cy="102900"/>
          </a:xfrm>
          <a:prstGeom prst="rect">
            <a:avLst/>
          </a:prstGeom>
          <a:solidFill>
            <a:srgbClr val="FF971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6" name="Shape 66"/>
          <p:cNvSpPr/>
          <p:nvPr/>
        </p:nvSpPr>
        <p:spPr>
          <a:xfrm>
            <a:off x="8250312" y="6755100"/>
            <a:ext cx="893700" cy="102900"/>
          </a:xfrm>
          <a:prstGeom prst="rect">
            <a:avLst/>
          </a:prstGeom>
          <a:solidFill>
            <a:srgbClr val="F2025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 name="Shape 67"/>
          <p:cNvSpPr/>
          <p:nvPr/>
        </p:nvSpPr>
        <p:spPr>
          <a:xfrm>
            <a:off x="0" y="6755100"/>
            <a:ext cx="893700" cy="102900"/>
          </a:xfrm>
          <a:prstGeom prst="rect">
            <a:avLst/>
          </a:prstGeom>
          <a:solidFill>
            <a:srgbClr val="7ECEF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8" name="Shape 68"/>
          <p:cNvSpPr/>
          <p:nvPr/>
        </p:nvSpPr>
        <p:spPr>
          <a:xfrm>
            <a:off x="893710" y="6755100"/>
            <a:ext cx="6462600" cy="102900"/>
          </a:xfrm>
          <a:prstGeom prst="rect">
            <a:avLst/>
          </a:prstGeom>
          <a:solidFill>
            <a:srgbClr val="2185C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246805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Blank color background">
    <p:bg>
      <p:bgPr>
        <a:solidFill>
          <a:srgbClr val="2185C5"/>
        </a:solidFill>
        <a:effectLst/>
      </p:bgPr>
    </p:bg>
    <p:spTree>
      <p:nvGrpSpPr>
        <p:cNvPr id="1" name="Shape 69"/>
        <p:cNvGrpSpPr/>
        <p:nvPr/>
      </p:nvGrpSpPr>
      <p:grpSpPr>
        <a:xfrm>
          <a:off x="0" y="0"/>
          <a:ext cx="0" cy="0"/>
          <a:chOff x="0" y="0"/>
          <a:chExt cx="0" cy="0"/>
        </a:xfrm>
      </p:grpSpPr>
      <p:sp>
        <p:nvSpPr>
          <p:cNvPr id="70" name="Shape 70"/>
          <p:cNvSpPr/>
          <p:nvPr/>
        </p:nvSpPr>
        <p:spPr>
          <a:xfrm>
            <a:off x="7356366" y="6755100"/>
            <a:ext cx="893700" cy="102900"/>
          </a:xfrm>
          <a:prstGeom prst="rect">
            <a:avLst/>
          </a:prstGeom>
          <a:solidFill>
            <a:srgbClr val="FF971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1" name="Shape 71"/>
          <p:cNvSpPr/>
          <p:nvPr/>
        </p:nvSpPr>
        <p:spPr>
          <a:xfrm>
            <a:off x="8250312" y="6755100"/>
            <a:ext cx="893700" cy="102900"/>
          </a:xfrm>
          <a:prstGeom prst="rect">
            <a:avLst/>
          </a:prstGeom>
          <a:solidFill>
            <a:srgbClr val="F2025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2" name="Shape 72"/>
          <p:cNvSpPr/>
          <p:nvPr/>
        </p:nvSpPr>
        <p:spPr>
          <a:xfrm>
            <a:off x="0" y="6755100"/>
            <a:ext cx="893700" cy="1029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3" name="Shape 73"/>
          <p:cNvSpPr/>
          <p:nvPr/>
        </p:nvSpPr>
        <p:spPr>
          <a:xfrm>
            <a:off x="893710" y="6755100"/>
            <a:ext cx="6462600" cy="102900"/>
          </a:xfrm>
          <a:prstGeom prst="rect">
            <a:avLst/>
          </a:prstGeom>
          <a:solidFill>
            <a:srgbClr val="7ECEF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947379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YAN WITH ICONS">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453A591-6CD6-1D4A-B145-83AACCEFE3B4}"/>
              </a:ext>
            </a:extLst>
          </p:cNvPr>
          <p:cNvSpPr/>
          <p:nvPr userDrawn="1"/>
        </p:nvSpPr>
        <p:spPr>
          <a:xfrm>
            <a:off x="0" y="0"/>
            <a:ext cx="9144000" cy="6858000"/>
          </a:xfrm>
          <a:prstGeom prst="rect">
            <a:avLst/>
          </a:prstGeom>
          <a:solidFill>
            <a:srgbClr val="26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latin typeface="Source Sans Pro" panose="020B0503030403020204" pitchFamily="34" charset="77"/>
            </a:endParaRPr>
          </a:p>
        </p:txBody>
      </p:sp>
      <p:sp>
        <p:nvSpPr>
          <p:cNvPr id="58" name="Title 57">
            <a:extLst>
              <a:ext uri="{FF2B5EF4-FFF2-40B4-BE49-F238E27FC236}">
                <a16:creationId xmlns:a16="http://schemas.microsoft.com/office/drawing/2014/main" id="{3B1F2291-070A-3A4E-9BBB-55B519372BD9}"/>
              </a:ext>
            </a:extLst>
          </p:cNvPr>
          <p:cNvSpPr>
            <a:spLocks noGrp="1"/>
          </p:cNvSpPr>
          <p:nvPr>
            <p:ph type="title"/>
          </p:nvPr>
        </p:nvSpPr>
        <p:spPr>
          <a:xfrm>
            <a:off x="628650" y="461937"/>
            <a:ext cx="7886700" cy="1325563"/>
          </a:xfrm>
        </p:spPr>
        <p:txBody>
          <a:bodyPr/>
          <a:lstStyle>
            <a:lvl1pPr algn="ctr">
              <a:defRPr>
                <a:solidFill>
                  <a:schemeClr val="bg1"/>
                </a:solidFill>
              </a:defRPr>
            </a:lvl1pPr>
          </a:lstStyle>
          <a:p>
            <a:endParaRPr lang="en-US"/>
          </a:p>
        </p:txBody>
      </p:sp>
    </p:spTree>
    <p:extLst>
      <p:ext uri="{BB962C8B-B14F-4D97-AF65-F5344CB8AC3E}">
        <p14:creationId xmlns:p14="http://schemas.microsoft.com/office/powerpoint/2010/main" val="2930175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Date Placeholder 3"/>
          <p:cNvSpPr>
            <a:spLocks noGrp="1"/>
          </p:cNvSpPr>
          <p:nvPr>
            <p:ph type="dt" sz="half" idx="10"/>
          </p:nvPr>
        </p:nvSpPr>
        <p:spPr/>
        <p:txBody>
          <a:bodyPr/>
          <a:lstStyle/>
          <a:p>
            <a:fld id="{C095D5B2-8BCB-6F4D-B0AE-0D6FEA0BE2F2}" type="datetimeFigureOut">
              <a:rPr lang="en-US" smtClean="0"/>
              <a:pPr/>
              <a:t>1/12/22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4E1B61-BF20-9E49-9AEF-E52C3A7E66FD}" type="slidenum">
              <a:rPr lang="en-US" smtClean="0"/>
              <a:pPr/>
              <a:t>‹#›</a:t>
            </a:fld>
            <a:endParaRPr lang="en-US"/>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a:t>Click icon to add picture</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a:t>Click to edit Master title style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7"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a:t>Click to edit Master text styles</a:t>
            </a:r>
          </a:p>
        </p:txBody>
      </p:sp>
      <p:sp>
        <p:nvSpPr>
          <p:cNvPr id="4" name="Date Placeholder 3"/>
          <p:cNvSpPr>
            <a:spLocks noGrp="1"/>
          </p:cNvSpPr>
          <p:nvPr>
            <p:ph type="dt" sz="half" idx="10"/>
          </p:nvPr>
        </p:nvSpPr>
        <p:spPr/>
        <p:txBody>
          <a:bodyPr/>
          <a:lstStyle/>
          <a:p>
            <a:fld id="{9F85648D-267C-4F54-90B5-C36298A60516}" type="datetimeFigureOut">
              <a:rPr lang="en-US" smtClean="0"/>
              <a:pPr/>
              <a:t>1/12/22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02B71-8991-4516-A01E-F1A9ACD28BD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US"/>
              <a:t>Click icon to add picture</a:t>
            </a:r>
            <a:endParaRPr/>
          </a:p>
        </p:txBody>
      </p:sp>
      <p:sp>
        <p:nvSpPr>
          <p:cNvPr id="4" name="Date Placeholder 3"/>
          <p:cNvSpPr>
            <a:spLocks noGrp="1"/>
          </p:cNvSpPr>
          <p:nvPr>
            <p:ph type="dt" sz="half" idx="10"/>
          </p:nvPr>
        </p:nvSpPr>
        <p:spPr/>
        <p:txBody>
          <a:bodyPr/>
          <a:lstStyle/>
          <a:p>
            <a:fld id="{C095D5B2-8BCB-6F4D-B0AE-0D6FEA0BE2F2}" type="datetimeFigureOut">
              <a:rPr lang="en-US" smtClean="0"/>
              <a:pPr/>
              <a:t>1/12/22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4E1B61-BF20-9E49-9AEF-E52C3A7E66FD}" type="slidenum">
              <a:rPr lang="en-US" smtClean="0"/>
              <a:pPr/>
              <a:t>‹#›</a:t>
            </a:fld>
            <a:endParaRPr lang="en-US"/>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C095D5B2-8BCB-6F4D-B0AE-0D6FEA0BE2F2}" type="datetimeFigureOut">
              <a:rPr lang="en-US" smtClean="0"/>
              <a:pPr/>
              <a:t>1/12/22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4E1B61-BF20-9E49-9AEF-E52C3A7E66F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C095D5B2-8BCB-6F4D-B0AE-0D6FEA0BE2F2}" type="datetimeFigureOut">
              <a:rPr lang="en-US" smtClean="0"/>
              <a:pPr/>
              <a:t>1/12/22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4E1B61-BF20-9E49-9AEF-E52C3A7E66F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C095D5B2-8BCB-6F4D-B0AE-0D6FEA0BE2F2}" type="datetimeFigureOut">
              <a:rPr lang="en-US" smtClean="0"/>
              <a:pPr/>
              <a:t>1/12/22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4E1B61-BF20-9E49-9AEF-E52C3A7E66F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5D5B2-8BCB-6F4D-B0AE-0D6FEA0BE2F2}" type="datetimeFigureOut">
              <a:rPr lang="en-US" smtClean="0"/>
              <a:pPr/>
              <a:t>1/12/22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E1B61-BF20-9E49-9AEF-E52C3A7E66FD}" type="slidenum">
              <a:rPr lang="en-US" smtClean="0"/>
              <a:pPr/>
              <a:t>‹#›</a:t>
            </a:fld>
            <a:endParaRPr lang="en-US"/>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C095D5B2-8BCB-6F4D-B0AE-0D6FEA0BE2F2}" type="datetimeFigureOut">
              <a:rPr lang="en-US" smtClean="0"/>
              <a:pPr/>
              <a:t>1/12/22</a:t>
            </a:fld>
            <a:endParaRPr lang="en-US"/>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endParaRPr lang="en-US"/>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F34E1B61-BF20-9E49-9AEF-E52C3A7E66FD}" type="slidenum">
              <a:rPr lang="en-US" smtClean="0"/>
              <a:pPr/>
              <a:t>‹#›</a:t>
            </a:fld>
            <a:endParaRPr lang="en-US"/>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US"/>
              <a:t>Click to edit Master title style</a:t>
            </a:r>
            <a:endParaRPr/>
          </a:p>
        </p:txBody>
      </p:sp>
    </p:spTree>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7" r:id="rId14"/>
    <p:sldLayoutId id="2147484008" r:id="rId15"/>
    <p:sldLayoutId id="2147484009" r:id="rId16"/>
    <p:sldLayoutId id="2147484010" r:id="rId17"/>
  </p:sldLayoutIdLst>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93700" y="274650"/>
            <a:ext cx="6462600" cy="11430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1pPr>
            <a:lvl2pPr lvl="1">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2pPr>
            <a:lvl3pPr lvl="2">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3pPr>
            <a:lvl4pPr lvl="3">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4pPr>
            <a:lvl5pPr lvl="4">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5pPr>
            <a:lvl6pPr lvl="5">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6pPr>
            <a:lvl7pPr lvl="6">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7pPr>
            <a:lvl8pPr lvl="7">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8pPr>
            <a:lvl9pPr lvl="8">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9pPr>
          </a:lstStyle>
          <a:p>
            <a:endParaRPr/>
          </a:p>
        </p:txBody>
      </p:sp>
      <p:sp>
        <p:nvSpPr>
          <p:cNvPr id="7" name="Shape 7"/>
          <p:cNvSpPr txBox="1">
            <a:spLocks noGrp="1"/>
          </p:cNvSpPr>
          <p:nvPr>
            <p:ph type="body" idx="1"/>
          </p:nvPr>
        </p:nvSpPr>
        <p:spPr>
          <a:xfrm>
            <a:off x="893700" y="1831450"/>
            <a:ext cx="6462600" cy="4736400"/>
          </a:xfrm>
          <a:prstGeom prst="rect">
            <a:avLst/>
          </a:prstGeom>
          <a:noFill/>
          <a:ln>
            <a:noFill/>
          </a:ln>
        </p:spPr>
        <p:txBody>
          <a:bodyPr spcFirstLastPara="1" wrap="square" lIns="91425" tIns="91425" rIns="91425" bIns="91425" anchor="t" anchorCtr="0"/>
          <a:lstStyle>
            <a:lvl1pPr marL="457200" lvl="0" indent="-419100">
              <a:spcBef>
                <a:spcPts val="600"/>
              </a:spcBef>
              <a:spcAft>
                <a:spcPts val="0"/>
              </a:spcAft>
              <a:buClr>
                <a:srgbClr val="677480"/>
              </a:buClr>
              <a:buSzPts val="3000"/>
              <a:buFont typeface="Lato"/>
              <a:buChar char="▷"/>
              <a:defRPr sz="3000">
                <a:solidFill>
                  <a:srgbClr val="677480"/>
                </a:solidFill>
                <a:latin typeface="Lato"/>
                <a:ea typeface="Lato"/>
                <a:cs typeface="Lato"/>
                <a:sym typeface="Lato"/>
              </a:defRPr>
            </a:lvl1pPr>
            <a:lvl2pPr marL="914400" lvl="1" indent="-381000">
              <a:spcBef>
                <a:spcPts val="0"/>
              </a:spcBef>
              <a:spcAft>
                <a:spcPts val="0"/>
              </a:spcAft>
              <a:buClr>
                <a:srgbClr val="677480"/>
              </a:buClr>
              <a:buSzPts val="2400"/>
              <a:buFont typeface="Lato"/>
              <a:buChar char="○"/>
              <a:defRPr sz="2400">
                <a:solidFill>
                  <a:srgbClr val="677480"/>
                </a:solidFill>
                <a:latin typeface="Lato"/>
                <a:ea typeface="Lato"/>
                <a:cs typeface="Lato"/>
                <a:sym typeface="Lato"/>
              </a:defRPr>
            </a:lvl2pPr>
            <a:lvl3pPr marL="1371600" lvl="2" indent="-381000">
              <a:spcBef>
                <a:spcPts val="0"/>
              </a:spcBef>
              <a:spcAft>
                <a:spcPts val="0"/>
              </a:spcAft>
              <a:buClr>
                <a:srgbClr val="677480"/>
              </a:buClr>
              <a:buSzPts val="2400"/>
              <a:buFont typeface="Lato"/>
              <a:buChar char="■"/>
              <a:defRPr sz="2400">
                <a:solidFill>
                  <a:srgbClr val="677480"/>
                </a:solidFill>
                <a:latin typeface="Lato"/>
                <a:ea typeface="Lato"/>
                <a:cs typeface="Lato"/>
                <a:sym typeface="Lato"/>
              </a:defRPr>
            </a:lvl3pPr>
            <a:lvl4pPr marL="1828800" lvl="3"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4pPr>
            <a:lvl5pPr marL="2286000" lvl="4"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5pPr>
            <a:lvl6pPr marL="2743200" lvl="5"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6pPr>
            <a:lvl7pPr marL="3200400" lvl="6"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7pPr>
            <a:lvl8pPr marL="3657600" lvl="7"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8pPr>
            <a:lvl9pPr marL="4114800" lvl="8"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9pPr>
          </a:lstStyle>
          <a:p>
            <a:endParaRPr/>
          </a:p>
        </p:txBody>
      </p:sp>
    </p:spTree>
    <p:extLst>
      <p:ext uri="{BB962C8B-B14F-4D97-AF65-F5344CB8AC3E}">
        <p14:creationId xmlns:p14="http://schemas.microsoft.com/office/powerpoint/2010/main" val="3407925134"/>
      </p:ext>
    </p:extLst>
  </p:cSld>
  <p:clrMap bg1="lt1" tx1="dk1" bg2="dk2" tx2="lt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12.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14.jp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6.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19.jp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hyperlink" Target="https://www.who.int/emergencies/diseases/novel-coronavirus-2019?emci=cb049f03-d167-ea11-a94c-00155d03b5dd&amp;emdi=c4ea6159-f467-ea11-a94c-00155d03b5dd&amp;ceid=3573302" TargetMode="External"/><Relationship Id="rId3" Type="http://schemas.openxmlformats.org/officeDocument/2006/relationships/image" Target="../media/image3.png"/><Relationship Id="rId7"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1.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hyperlink" Target="https://sites.google.com/ideo.org/nojudgment/home" TargetMode="External"/><Relationship Id="rId4" Type="http://schemas.openxmlformats.org/officeDocument/2006/relationships/hyperlink" Target="https://www.themanufacturinginstitute.org/research/thisisoursho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hyperlink" Target="mailto:Jiang.zhu@amamedia.org" TargetMode="External"/><Relationship Id="rId2" Type="http://schemas.openxmlformats.org/officeDocument/2006/relationships/hyperlink" Target="mailto:angehwang@amamedia.org" TargetMode="Externa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mailto:kathyh@diversitycouncil.org" TargetMode="External"/><Relationship Id="rId2" Type="http://schemas.openxmlformats.org/officeDocument/2006/relationships/hyperlink" Target="mailto:dees@diversitycouncil.org" TargetMode="Externa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hyperlink" Target="mailto:bookkeeper@diversitycouncil.org"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mailto:stevelu@amamedia.org" TargetMode="External"/><Relationship Id="rId2" Type="http://schemas.openxmlformats.org/officeDocument/2006/relationships/hyperlink" Target="mailto:angehwang@amamedia.org" TargetMode="Externa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hyperlink" Target="mailto:Jiang.zhu@amamedia.or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mailto:ruben@hacer-mn.org" TargetMode="External"/><Relationship Id="rId2" Type="http://schemas.openxmlformats.org/officeDocument/2006/relationships/hyperlink" Target="mailto:rodolfo@hacer-mn.org" TargetMode="Externa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10.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ctrTitle"/>
          </p:nvPr>
        </p:nvSpPr>
        <p:spPr/>
        <p:txBody>
          <a:bodyPr spcFirstLastPara="1" wrap="square" lIns="91425" tIns="91425" rIns="91425" bIns="91425" anchor="t" anchorCtr="0">
            <a:noAutofit/>
          </a:bodyPr>
          <a:lstStyle/>
          <a:p>
            <a:pPr lvl="0"/>
            <a:r>
              <a:rPr lang="en-US" dirty="0">
                <a:solidFill>
                  <a:schemeClr val="accent6">
                    <a:lumMod val="75000"/>
                  </a:schemeClr>
                </a:solidFill>
              </a:rPr>
              <a:t>Project HEALINGS</a:t>
            </a:r>
          </a:p>
        </p:txBody>
      </p:sp>
      <p:sp>
        <p:nvSpPr>
          <p:cNvPr id="3" name="Rectangle 2">
            <a:extLst>
              <a:ext uri="{FF2B5EF4-FFF2-40B4-BE49-F238E27FC236}">
                <a16:creationId xmlns:a16="http://schemas.microsoft.com/office/drawing/2014/main" id="{86252B02-3666-468F-BED9-16DD51E34B2B}"/>
              </a:ext>
            </a:extLst>
          </p:cNvPr>
          <p:cNvSpPr/>
          <p:nvPr/>
        </p:nvSpPr>
        <p:spPr>
          <a:xfrm>
            <a:off x="721425" y="3378708"/>
            <a:ext cx="5216700" cy="1005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Rectangle 4">
            <a:extLst>
              <a:ext uri="{FF2B5EF4-FFF2-40B4-BE49-F238E27FC236}">
                <a16:creationId xmlns:a16="http://schemas.microsoft.com/office/drawing/2014/main" id="{838056D3-9168-4819-A77A-44C16295D228}"/>
              </a:ext>
            </a:extLst>
          </p:cNvPr>
          <p:cNvSpPr/>
          <p:nvPr/>
        </p:nvSpPr>
        <p:spPr>
          <a:xfrm>
            <a:off x="0" y="3378708"/>
            <a:ext cx="721425" cy="100584"/>
          </a:xfrm>
          <a:prstGeom prst="rect">
            <a:avLst/>
          </a:prstGeom>
          <a:solidFill>
            <a:srgbClr val="CBE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FB60D629-E502-430B-A3AC-DC114EB2561C}"/>
              </a:ext>
            </a:extLst>
          </p:cNvPr>
          <p:cNvPicPr>
            <a:picLocks noChangeAspect="1"/>
          </p:cNvPicPr>
          <p:nvPr/>
        </p:nvPicPr>
        <p:blipFill>
          <a:blip r:embed="rId3"/>
          <a:stretch>
            <a:fillRect/>
          </a:stretch>
        </p:blipFill>
        <p:spPr>
          <a:xfrm>
            <a:off x="0" y="3378708"/>
            <a:ext cx="7407479" cy="113251"/>
          </a:xfrm>
          <a:prstGeom prst="rect">
            <a:avLst/>
          </a:prstGeom>
        </p:spPr>
      </p:pic>
      <p:pic>
        <p:nvPicPr>
          <p:cNvPr id="8" name="Picture 7">
            <a:extLst>
              <a:ext uri="{FF2B5EF4-FFF2-40B4-BE49-F238E27FC236}">
                <a16:creationId xmlns:a16="http://schemas.microsoft.com/office/drawing/2014/main" id="{23D94D3B-5FCA-0543-84A0-EDC1F7E70CD6}"/>
              </a:ext>
            </a:extLst>
          </p:cNvPr>
          <p:cNvPicPr>
            <a:picLocks noChangeAspect="1"/>
          </p:cNvPicPr>
          <p:nvPr/>
        </p:nvPicPr>
        <p:blipFill>
          <a:blip r:embed="rId4"/>
          <a:stretch>
            <a:fillRect/>
          </a:stretch>
        </p:blipFill>
        <p:spPr>
          <a:xfrm>
            <a:off x="6016106" y="344246"/>
            <a:ext cx="2439403" cy="241579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2"/>
          <p:cNvSpPr txBox="1">
            <a:spLocks noGrp="1"/>
          </p:cNvSpPr>
          <p:nvPr>
            <p:ph type="title"/>
          </p:nvPr>
        </p:nvSpPr>
        <p:spPr>
          <a:xfrm>
            <a:off x="311700" y="1114100"/>
            <a:ext cx="8520600" cy="707400"/>
          </a:xfrm>
          <a:prstGeom prst="rect">
            <a:avLst/>
          </a:prstGeom>
          <a:noFill/>
          <a:ln>
            <a:noFill/>
          </a:ln>
        </p:spPr>
        <p:txBody>
          <a:bodyPr spcFirstLastPara="1" vert="horz" wrap="square" lIns="91425" tIns="91425" rIns="91425" bIns="91425" rtlCol="0" anchor="t" anchorCtr="0">
            <a:normAutofit fontScale="90000"/>
          </a:bodyPr>
          <a:lstStyle/>
          <a:p>
            <a:pPr>
              <a:buSzPct val="111111"/>
            </a:pPr>
            <a:r>
              <a:rPr lang="en"/>
              <a:t>Gambling, Shopping, and Winning </a:t>
            </a:r>
            <a:endParaRPr/>
          </a:p>
        </p:txBody>
      </p:sp>
      <p:pic>
        <p:nvPicPr>
          <p:cNvPr id="5" name="Picture 4">
            <a:extLst>
              <a:ext uri="{FF2B5EF4-FFF2-40B4-BE49-F238E27FC236}">
                <a16:creationId xmlns:a16="http://schemas.microsoft.com/office/drawing/2014/main" id="{A64D3D72-C2B2-495D-BD3D-4AE88D738A59}"/>
              </a:ext>
            </a:extLst>
          </p:cNvPr>
          <p:cNvPicPr>
            <a:picLocks noChangeAspect="1"/>
          </p:cNvPicPr>
          <p:nvPr/>
        </p:nvPicPr>
        <p:blipFill rotWithShape="1">
          <a:blip r:embed="rId3"/>
          <a:srcRect l="724" t="-9525" r="410" b="-1"/>
          <a:stretch/>
        </p:blipFill>
        <p:spPr>
          <a:xfrm>
            <a:off x="0" y="6649521"/>
            <a:ext cx="9144000" cy="208479"/>
          </a:xfrm>
          <a:prstGeom prst="rect">
            <a:avLst/>
          </a:prstGeom>
        </p:spPr>
      </p:pic>
      <p:pic>
        <p:nvPicPr>
          <p:cNvPr id="6" name="Picture 5">
            <a:extLst>
              <a:ext uri="{FF2B5EF4-FFF2-40B4-BE49-F238E27FC236}">
                <a16:creationId xmlns:a16="http://schemas.microsoft.com/office/drawing/2014/main" id="{50FA965B-2D1A-6945-ABE4-F2EA2605F6C8}"/>
              </a:ext>
            </a:extLst>
          </p:cNvPr>
          <p:cNvPicPr>
            <a:picLocks noChangeAspect="1"/>
          </p:cNvPicPr>
          <p:nvPr/>
        </p:nvPicPr>
        <p:blipFill>
          <a:blip r:embed="rId4"/>
          <a:stretch>
            <a:fillRect/>
          </a:stretch>
        </p:blipFill>
        <p:spPr>
          <a:xfrm>
            <a:off x="311700" y="-156359"/>
            <a:ext cx="4126354" cy="6858000"/>
          </a:xfrm>
          <a:prstGeom prst="rect">
            <a:avLst/>
          </a:prstGeom>
        </p:spPr>
      </p:pic>
      <p:pic>
        <p:nvPicPr>
          <p:cNvPr id="8" name="Picture 7">
            <a:extLst>
              <a:ext uri="{FF2B5EF4-FFF2-40B4-BE49-F238E27FC236}">
                <a16:creationId xmlns:a16="http://schemas.microsoft.com/office/drawing/2014/main" id="{8208D5FD-3D0B-E04E-8986-B9A2324FB35E}"/>
              </a:ext>
            </a:extLst>
          </p:cNvPr>
          <p:cNvPicPr>
            <a:picLocks noChangeAspect="1"/>
          </p:cNvPicPr>
          <p:nvPr/>
        </p:nvPicPr>
        <p:blipFill>
          <a:blip r:embed="rId5"/>
          <a:stretch>
            <a:fillRect/>
          </a:stretch>
        </p:blipFill>
        <p:spPr>
          <a:xfrm>
            <a:off x="4336464" y="-104240"/>
            <a:ext cx="4755428" cy="6858000"/>
          </a:xfrm>
          <a:prstGeom prst="rect">
            <a:avLst/>
          </a:prstGeom>
        </p:spPr>
      </p:pic>
    </p:spTree>
    <p:extLst>
      <p:ext uri="{BB962C8B-B14F-4D97-AF65-F5344CB8AC3E}">
        <p14:creationId xmlns:p14="http://schemas.microsoft.com/office/powerpoint/2010/main" val="2554990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2"/>
          <p:cNvSpPr txBox="1">
            <a:spLocks noGrp="1"/>
          </p:cNvSpPr>
          <p:nvPr>
            <p:ph type="title"/>
          </p:nvPr>
        </p:nvSpPr>
        <p:spPr>
          <a:xfrm>
            <a:off x="311700" y="1114100"/>
            <a:ext cx="8520600" cy="707400"/>
          </a:xfrm>
          <a:prstGeom prst="rect">
            <a:avLst/>
          </a:prstGeom>
          <a:noFill/>
          <a:ln>
            <a:noFill/>
          </a:ln>
        </p:spPr>
        <p:txBody>
          <a:bodyPr spcFirstLastPara="1" vert="horz" wrap="square" lIns="91425" tIns="91425" rIns="91425" bIns="91425" rtlCol="0" anchor="t" anchorCtr="0">
            <a:normAutofit fontScale="90000"/>
          </a:bodyPr>
          <a:lstStyle/>
          <a:p>
            <a:pPr>
              <a:buSzPct val="111111"/>
            </a:pPr>
            <a:r>
              <a:rPr lang="en"/>
              <a:t>Gambling, Shopping, and Winning </a:t>
            </a:r>
            <a:endParaRPr/>
          </a:p>
        </p:txBody>
      </p:sp>
      <p:pic>
        <p:nvPicPr>
          <p:cNvPr id="5" name="Picture 4">
            <a:extLst>
              <a:ext uri="{FF2B5EF4-FFF2-40B4-BE49-F238E27FC236}">
                <a16:creationId xmlns:a16="http://schemas.microsoft.com/office/drawing/2014/main" id="{A64D3D72-C2B2-495D-BD3D-4AE88D738A59}"/>
              </a:ext>
            </a:extLst>
          </p:cNvPr>
          <p:cNvPicPr>
            <a:picLocks noChangeAspect="1"/>
          </p:cNvPicPr>
          <p:nvPr/>
        </p:nvPicPr>
        <p:blipFill rotWithShape="1">
          <a:blip r:embed="rId3"/>
          <a:srcRect l="724" t="-9525" r="410" b="-1"/>
          <a:stretch/>
        </p:blipFill>
        <p:spPr>
          <a:xfrm>
            <a:off x="0" y="6649521"/>
            <a:ext cx="9144000" cy="208479"/>
          </a:xfrm>
          <a:prstGeom prst="rect">
            <a:avLst/>
          </a:prstGeom>
        </p:spPr>
      </p:pic>
      <p:pic>
        <p:nvPicPr>
          <p:cNvPr id="3" name="Picture 2">
            <a:extLst>
              <a:ext uri="{FF2B5EF4-FFF2-40B4-BE49-F238E27FC236}">
                <a16:creationId xmlns:a16="http://schemas.microsoft.com/office/drawing/2014/main" id="{3B507795-C301-4444-B022-3A5BE3091F0A}"/>
              </a:ext>
            </a:extLst>
          </p:cNvPr>
          <p:cNvPicPr>
            <a:picLocks noChangeAspect="1"/>
          </p:cNvPicPr>
          <p:nvPr/>
        </p:nvPicPr>
        <p:blipFill>
          <a:blip r:embed="rId4"/>
          <a:stretch>
            <a:fillRect/>
          </a:stretch>
        </p:blipFill>
        <p:spPr>
          <a:xfrm>
            <a:off x="0" y="0"/>
            <a:ext cx="5828722" cy="6858000"/>
          </a:xfrm>
          <a:prstGeom prst="rect">
            <a:avLst/>
          </a:prstGeom>
        </p:spPr>
      </p:pic>
      <p:pic>
        <p:nvPicPr>
          <p:cNvPr id="7" name="Picture 6">
            <a:extLst>
              <a:ext uri="{FF2B5EF4-FFF2-40B4-BE49-F238E27FC236}">
                <a16:creationId xmlns:a16="http://schemas.microsoft.com/office/drawing/2014/main" id="{134393E2-0CE6-034C-9D95-22AFD7C2D661}"/>
              </a:ext>
            </a:extLst>
          </p:cNvPr>
          <p:cNvPicPr>
            <a:picLocks noChangeAspect="1"/>
          </p:cNvPicPr>
          <p:nvPr/>
        </p:nvPicPr>
        <p:blipFill>
          <a:blip r:embed="rId5"/>
          <a:stretch>
            <a:fillRect/>
          </a:stretch>
        </p:blipFill>
        <p:spPr>
          <a:xfrm>
            <a:off x="4863048" y="0"/>
            <a:ext cx="4280952" cy="6858000"/>
          </a:xfrm>
          <a:prstGeom prst="rect">
            <a:avLst/>
          </a:prstGeom>
        </p:spPr>
      </p:pic>
    </p:spTree>
    <p:extLst>
      <p:ext uri="{BB962C8B-B14F-4D97-AF65-F5344CB8AC3E}">
        <p14:creationId xmlns:p14="http://schemas.microsoft.com/office/powerpoint/2010/main" val="1931271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2"/>
          <p:cNvSpPr txBox="1">
            <a:spLocks noGrp="1"/>
          </p:cNvSpPr>
          <p:nvPr>
            <p:ph type="title"/>
          </p:nvPr>
        </p:nvSpPr>
        <p:spPr>
          <a:xfrm>
            <a:off x="311700" y="1114100"/>
            <a:ext cx="8520600" cy="707400"/>
          </a:xfrm>
          <a:prstGeom prst="rect">
            <a:avLst/>
          </a:prstGeom>
          <a:noFill/>
          <a:ln>
            <a:noFill/>
          </a:ln>
        </p:spPr>
        <p:txBody>
          <a:bodyPr spcFirstLastPara="1" vert="horz" wrap="square" lIns="91425" tIns="91425" rIns="91425" bIns="91425" rtlCol="0" anchor="t" anchorCtr="0">
            <a:normAutofit fontScale="90000"/>
          </a:bodyPr>
          <a:lstStyle/>
          <a:p>
            <a:pPr>
              <a:buSzPct val="111111"/>
            </a:pPr>
            <a:r>
              <a:rPr lang="en"/>
              <a:t>Gambling, Shopping, and Winning </a:t>
            </a:r>
            <a:endParaRPr/>
          </a:p>
        </p:txBody>
      </p:sp>
      <p:pic>
        <p:nvPicPr>
          <p:cNvPr id="5" name="Picture 4">
            <a:extLst>
              <a:ext uri="{FF2B5EF4-FFF2-40B4-BE49-F238E27FC236}">
                <a16:creationId xmlns:a16="http://schemas.microsoft.com/office/drawing/2014/main" id="{A64D3D72-C2B2-495D-BD3D-4AE88D738A59}"/>
              </a:ext>
            </a:extLst>
          </p:cNvPr>
          <p:cNvPicPr>
            <a:picLocks noChangeAspect="1"/>
          </p:cNvPicPr>
          <p:nvPr/>
        </p:nvPicPr>
        <p:blipFill rotWithShape="1">
          <a:blip r:embed="rId3"/>
          <a:srcRect l="724" t="-9525" r="410" b="-1"/>
          <a:stretch/>
        </p:blipFill>
        <p:spPr>
          <a:xfrm>
            <a:off x="0" y="6649521"/>
            <a:ext cx="9144000" cy="208479"/>
          </a:xfrm>
          <a:prstGeom prst="rect">
            <a:avLst/>
          </a:prstGeom>
        </p:spPr>
      </p:pic>
      <p:pic>
        <p:nvPicPr>
          <p:cNvPr id="3" name="Picture 2">
            <a:extLst>
              <a:ext uri="{FF2B5EF4-FFF2-40B4-BE49-F238E27FC236}">
                <a16:creationId xmlns:a16="http://schemas.microsoft.com/office/drawing/2014/main" id="{FDB7B36E-3183-EF4E-A755-60617944E887}"/>
              </a:ext>
            </a:extLst>
          </p:cNvPr>
          <p:cNvPicPr>
            <a:picLocks noChangeAspect="1"/>
          </p:cNvPicPr>
          <p:nvPr/>
        </p:nvPicPr>
        <p:blipFill>
          <a:blip r:embed="rId4"/>
          <a:stretch>
            <a:fillRect/>
          </a:stretch>
        </p:blipFill>
        <p:spPr>
          <a:xfrm>
            <a:off x="311700" y="0"/>
            <a:ext cx="5143500" cy="6858000"/>
          </a:xfrm>
          <a:prstGeom prst="rect">
            <a:avLst/>
          </a:prstGeom>
        </p:spPr>
      </p:pic>
      <p:pic>
        <p:nvPicPr>
          <p:cNvPr id="6" name="Picture 5">
            <a:extLst>
              <a:ext uri="{FF2B5EF4-FFF2-40B4-BE49-F238E27FC236}">
                <a16:creationId xmlns:a16="http://schemas.microsoft.com/office/drawing/2014/main" id="{2EE9D38C-266B-5A4C-888B-0761FAE0EA71}"/>
              </a:ext>
            </a:extLst>
          </p:cNvPr>
          <p:cNvPicPr>
            <a:picLocks noChangeAspect="1"/>
          </p:cNvPicPr>
          <p:nvPr/>
        </p:nvPicPr>
        <p:blipFill>
          <a:blip r:embed="rId5"/>
          <a:stretch>
            <a:fillRect/>
          </a:stretch>
        </p:blipFill>
        <p:spPr>
          <a:xfrm>
            <a:off x="4572000" y="0"/>
            <a:ext cx="4984934" cy="6858000"/>
          </a:xfrm>
          <a:prstGeom prst="rect">
            <a:avLst/>
          </a:prstGeom>
        </p:spPr>
      </p:pic>
    </p:spTree>
    <p:extLst>
      <p:ext uri="{BB962C8B-B14F-4D97-AF65-F5344CB8AC3E}">
        <p14:creationId xmlns:p14="http://schemas.microsoft.com/office/powerpoint/2010/main" val="3009299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2"/>
          <p:cNvSpPr txBox="1">
            <a:spLocks noGrp="1"/>
          </p:cNvSpPr>
          <p:nvPr>
            <p:ph type="title"/>
          </p:nvPr>
        </p:nvSpPr>
        <p:spPr>
          <a:xfrm>
            <a:off x="311700" y="1114100"/>
            <a:ext cx="8520600" cy="707400"/>
          </a:xfrm>
          <a:prstGeom prst="rect">
            <a:avLst/>
          </a:prstGeom>
          <a:noFill/>
          <a:ln>
            <a:noFill/>
          </a:ln>
        </p:spPr>
        <p:txBody>
          <a:bodyPr spcFirstLastPara="1" vert="horz" wrap="square" lIns="91425" tIns="91425" rIns="91425" bIns="91425" rtlCol="0" anchor="t" anchorCtr="0">
            <a:normAutofit fontScale="90000"/>
          </a:bodyPr>
          <a:lstStyle/>
          <a:p>
            <a:pPr>
              <a:buSzPct val="111111"/>
            </a:pPr>
            <a:r>
              <a:rPr lang="en"/>
              <a:t>Gambling, Shopping, and Winning </a:t>
            </a:r>
            <a:endParaRPr/>
          </a:p>
        </p:txBody>
      </p:sp>
      <p:pic>
        <p:nvPicPr>
          <p:cNvPr id="5" name="Picture 4">
            <a:extLst>
              <a:ext uri="{FF2B5EF4-FFF2-40B4-BE49-F238E27FC236}">
                <a16:creationId xmlns:a16="http://schemas.microsoft.com/office/drawing/2014/main" id="{A64D3D72-C2B2-495D-BD3D-4AE88D738A59}"/>
              </a:ext>
            </a:extLst>
          </p:cNvPr>
          <p:cNvPicPr>
            <a:picLocks noChangeAspect="1"/>
          </p:cNvPicPr>
          <p:nvPr/>
        </p:nvPicPr>
        <p:blipFill rotWithShape="1">
          <a:blip r:embed="rId3"/>
          <a:srcRect l="724" t="-9525" r="410" b="-1"/>
          <a:stretch/>
        </p:blipFill>
        <p:spPr>
          <a:xfrm>
            <a:off x="0" y="6649521"/>
            <a:ext cx="9144000" cy="208479"/>
          </a:xfrm>
          <a:prstGeom prst="rect">
            <a:avLst/>
          </a:prstGeom>
        </p:spPr>
      </p:pic>
      <p:pic>
        <p:nvPicPr>
          <p:cNvPr id="3" name="Picture 2">
            <a:extLst>
              <a:ext uri="{FF2B5EF4-FFF2-40B4-BE49-F238E27FC236}">
                <a16:creationId xmlns:a16="http://schemas.microsoft.com/office/drawing/2014/main" id="{2BE35EFF-2BF1-5844-ACC7-9D907192439B}"/>
              </a:ext>
            </a:extLst>
          </p:cNvPr>
          <p:cNvPicPr>
            <a:picLocks noChangeAspect="1"/>
          </p:cNvPicPr>
          <p:nvPr/>
        </p:nvPicPr>
        <p:blipFill>
          <a:blip r:embed="rId4"/>
          <a:stretch>
            <a:fillRect/>
          </a:stretch>
        </p:blipFill>
        <p:spPr>
          <a:xfrm>
            <a:off x="0" y="88079"/>
            <a:ext cx="6375400" cy="6057900"/>
          </a:xfrm>
          <a:prstGeom prst="rect">
            <a:avLst/>
          </a:prstGeom>
        </p:spPr>
      </p:pic>
      <p:pic>
        <p:nvPicPr>
          <p:cNvPr id="8" name="Picture 7">
            <a:extLst>
              <a:ext uri="{FF2B5EF4-FFF2-40B4-BE49-F238E27FC236}">
                <a16:creationId xmlns:a16="http://schemas.microsoft.com/office/drawing/2014/main" id="{7A784828-D3A1-EF4D-9C25-A1A9ADCAEEF2}"/>
              </a:ext>
            </a:extLst>
          </p:cNvPr>
          <p:cNvPicPr>
            <a:picLocks noChangeAspect="1"/>
          </p:cNvPicPr>
          <p:nvPr/>
        </p:nvPicPr>
        <p:blipFill>
          <a:blip r:embed="rId5"/>
          <a:stretch>
            <a:fillRect/>
          </a:stretch>
        </p:blipFill>
        <p:spPr>
          <a:xfrm>
            <a:off x="2989655" y="411256"/>
            <a:ext cx="6413500" cy="3238500"/>
          </a:xfrm>
          <a:prstGeom prst="rect">
            <a:avLst/>
          </a:prstGeom>
        </p:spPr>
      </p:pic>
    </p:spTree>
    <p:extLst>
      <p:ext uri="{BB962C8B-B14F-4D97-AF65-F5344CB8AC3E}">
        <p14:creationId xmlns:p14="http://schemas.microsoft.com/office/powerpoint/2010/main" val="3891395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617" y="589583"/>
            <a:ext cx="8574087" cy="967840"/>
          </a:xfrm>
        </p:spPr>
        <p:txBody>
          <a:bodyPr/>
          <a:lstStyle/>
          <a:p>
            <a:pPr algn="ctr"/>
            <a:r>
              <a:rPr lang="en-US" dirty="0"/>
              <a:t>What can we do?</a:t>
            </a:r>
          </a:p>
        </p:txBody>
      </p:sp>
      <p:sp>
        <p:nvSpPr>
          <p:cNvPr id="5" name="Rectangle 4"/>
          <p:cNvSpPr/>
          <p:nvPr/>
        </p:nvSpPr>
        <p:spPr>
          <a:xfrm>
            <a:off x="1874104" y="1827766"/>
            <a:ext cx="6984146" cy="369332"/>
          </a:xfrm>
          <a:prstGeom prst="rect">
            <a:avLst/>
          </a:prstGeom>
        </p:spPr>
        <p:txBody>
          <a:bodyPr wrap="square">
            <a:spAutoFit/>
          </a:bodyPr>
          <a:lstStyle/>
          <a:p>
            <a:r>
              <a:rPr lang="en-US" dirty="0"/>
              <a:t> </a:t>
            </a:r>
          </a:p>
        </p:txBody>
      </p:sp>
      <p:pic>
        <p:nvPicPr>
          <p:cNvPr id="7" name="Picture 6">
            <a:extLst>
              <a:ext uri="{FF2B5EF4-FFF2-40B4-BE49-F238E27FC236}">
                <a16:creationId xmlns:a16="http://schemas.microsoft.com/office/drawing/2014/main" id="{1660FA5F-8E55-455E-9A17-50794886F439}"/>
              </a:ext>
            </a:extLst>
          </p:cNvPr>
          <p:cNvPicPr>
            <a:picLocks noChangeAspect="1"/>
          </p:cNvPicPr>
          <p:nvPr/>
        </p:nvPicPr>
        <p:blipFill rotWithShape="1">
          <a:blip r:embed="rId3"/>
          <a:srcRect l="724" t="-9525" r="410" b="-1"/>
          <a:stretch/>
        </p:blipFill>
        <p:spPr>
          <a:xfrm>
            <a:off x="280682" y="1547861"/>
            <a:ext cx="8582636" cy="195680"/>
          </a:xfrm>
          <a:prstGeom prst="rect">
            <a:avLst/>
          </a:prstGeom>
        </p:spPr>
      </p:pic>
      <p:sp>
        <p:nvSpPr>
          <p:cNvPr id="6" name="TextBox 5">
            <a:extLst>
              <a:ext uri="{FF2B5EF4-FFF2-40B4-BE49-F238E27FC236}">
                <a16:creationId xmlns:a16="http://schemas.microsoft.com/office/drawing/2014/main" id="{C7DE921D-57A0-EF4E-A9D6-DC72D05D92FC}"/>
              </a:ext>
            </a:extLst>
          </p:cNvPr>
          <p:cNvSpPr txBox="1"/>
          <p:nvPr/>
        </p:nvSpPr>
        <p:spPr>
          <a:xfrm>
            <a:off x="725529" y="2012432"/>
            <a:ext cx="7779005" cy="4878259"/>
          </a:xfrm>
          <a:prstGeom prst="rect">
            <a:avLst/>
          </a:prstGeom>
          <a:noFill/>
        </p:spPr>
        <p:txBody>
          <a:bodyPr wrap="square">
            <a:spAutoFit/>
          </a:bodyPr>
          <a:lstStyle/>
          <a:p>
            <a:pPr marL="342900" marR="0" indent="-342900">
              <a:spcBef>
                <a:spcPts val="0"/>
              </a:spcBef>
              <a:spcAft>
                <a:spcPts val="0"/>
              </a:spcAft>
              <a:buBlip>
                <a:blip r:embed="rId4"/>
              </a:buBlip>
            </a:pPr>
            <a:r>
              <a:rPr lang="en-US" sz="2400" b="1" dirty="0">
                <a:solidFill>
                  <a:schemeClr val="accent1">
                    <a:lumMod val="75000"/>
                  </a:schemeClr>
                </a:solidFill>
                <a:effectLst/>
                <a:latin typeface="Calibri" panose="020F0502020204030204" pitchFamily="34" charset="0"/>
                <a:ea typeface="DengXian" panose="02010600030101010101" pitchFamily="2" charset="-122"/>
                <a:cs typeface="Calibri" panose="020F0502020204030204" pitchFamily="34" charset="0"/>
              </a:rPr>
              <a:t>Value Proposition #1 – Consideration – </a:t>
            </a:r>
            <a:r>
              <a:rPr lang="en-US" sz="2400" dirty="0">
                <a:solidFill>
                  <a:schemeClr val="accent1">
                    <a:lumMod val="75000"/>
                  </a:schemeClr>
                </a:solidFill>
                <a:effectLst/>
                <a:latin typeface="Calibri" panose="020F0502020204030204" pitchFamily="34" charset="0"/>
                <a:ea typeface="DengXian" panose="02010600030101010101" pitchFamily="2" charset="-122"/>
                <a:cs typeface="Calibri" panose="020F0502020204030204" pitchFamily="34" charset="0"/>
              </a:rPr>
              <a:t>Thanks, but here is the FACT – provide correct information to replace the misinformation without arguments</a:t>
            </a:r>
            <a:endParaRPr lang="en-US" sz="2400" dirty="0">
              <a:solidFill>
                <a:schemeClr val="accent1">
                  <a:lumMod val="75000"/>
                </a:schemeClr>
              </a:solidFill>
              <a:effectLst/>
              <a:latin typeface="Calibri" panose="020F0502020204030204" pitchFamily="34" charset="0"/>
              <a:ea typeface="DengXian" panose="02010600030101010101" pitchFamily="2" charset="-122"/>
              <a:cs typeface="Times New Roman" panose="02020603050405020304" pitchFamily="18" charset="0"/>
            </a:endParaRPr>
          </a:p>
          <a:p>
            <a:pPr marL="342900" marR="0" indent="-342900">
              <a:spcBef>
                <a:spcPts val="0"/>
              </a:spcBef>
              <a:spcAft>
                <a:spcPts val="0"/>
              </a:spcAft>
              <a:buBlip>
                <a:blip r:embed="rId4"/>
              </a:buBlip>
            </a:pPr>
            <a:r>
              <a:rPr lang="en-US" sz="2400" b="1" dirty="0">
                <a:solidFill>
                  <a:schemeClr val="accent1">
                    <a:lumMod val="75000"/>
                  </a:schemeClr>
                </a:solidFill>
                <a:effectLst/>
                <a:latin typeface="Calibri" panose="020F0502020204030204" pitchFamily="34" charset="0"/>
                <a:ea typeface="DengXian" panose="02010600030101010101" pitchFamily="2" charset="-122"/>
                <a:cs typeface="Calibri" panose="020F0502020204030204" pitchFamily="34" charset="0"/>
              </a:rPr>
              <a:t>Value Proposition #2: Diversion – </a:t>
            </a:r>
            <a:r>
              <a:rPr lang="en-US" sz="2400" dirty="0">
                <a:solidFill>
                  <a:schemeClr val="accent1">
                    <a:lumMod val="75000"/>
                  </a:schemeClr>
                </a:solidFill>
                <a:effectLst/>
                <a:latin typeface="Calibri" panose="020F0502020204030204" pitchFamily="34" charset="0"/>
                <a:ea typeface="DengXian" panose="02010600030101010101" pitchFamily="2" charset="-122"/>
                <a:cs typeface="Calibri" panose="020F0502020204030204" pitchFamily="34" charset="0"/>
              </a:rPr>
              <a:t>Do you happen to know…. providing another historical fact</a:t>
            </a:r>
            <a:endParaRPr lang="en-US" sz="2400" dirty="0">
              <a:solidFill>
                <a:schemeClr val="accent1">
                  <a:lumMod val="75000"/>
                </a:schemeClr>
              </a:solidFill>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600"/>
              </a:spcBef>
              <a:spcAft>
                <a:spcPts val="0"/>
              </a:spcAft>
              <a:buClr>
                <a:srgbClr val="677480"/>
              </a:buClr>
              <a:buSzPts val="3000"/>
              <a:buBlip>
                <a:blip r:embed="rId4"/>
              </a:buBlip>
              <a:tabLst/>
              <a:defRPr/>
            </a:pPr>
            <a:r>
              <a:rPr kumimoji="0" lang="en-US" sz="2400" b="1" i="0" u="none" strike="noStrike" kern="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sym typeface="Lato"/>
              </a:rPr>
              <a:t>Value Proposition #3: Immersion – </a:t>
            </a:r>
            <a:r>
              <a:rPr kumimoji="0" lang="en-US" sz="2400" i="0" u="none" strike="noStrike" kern="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sym typeface="Lato"/>
              </a:rPr>
              <a:t>Providing Context and WE ARE IN THIS TOGETHER</a:t>
            </a:r>
          </a:p>
          <a:p>
            <a:pPr marL="342900" marR="0" indent="-342900">
              <a:spcBef>
                <a:spcPts val="0"/>
              </a:spcBef>
              <a:spcAft>
                <a:spcPts val="0"/>
              </a:spcAft>
              <a:buBlip>
                <a:blip r:embed="rId4"/>
              </a:buBlip>
            </a:pPr>
            <a:r>
              <a:rPr lang="en-US" sz="2400" b="1" dirty="0">
                <a:solidFill>
                  <a:schemeClr val="accent1">
                    <a:lumMod val="75000"/>
                  </a:schemeClr>
                </a:solidFill>
                <a:effectLst/>
                <a:latin typeface="Calibri" panose="020F0502020204030204" pitchFamily="34" charset="0"/>
                <a:ea typeface="DengXian" panose="02010600030101010101" pitchFamily="2" charset="-122"/>
                <a:cs typeface="Calibri" panose="020F0502020204030204" pitchFamily="34" charset="0"/>
              </a:rPr>
              <a:t>Value Proposition #4</a:t>
            </a:r>
            <a:r>
              <a:rPr lang="en-US" sz="2400" dirty="0">
                <a:solidFill>
                  <a:schemeClr val="accent1">
                    <a:lumMod val="75000"/>
                  </a:schemeClr>
                </a:solidFill>
                <a:effectLst/>
                <a:latin typeface="Calibri" panose="020F0502020204030204" pitchFamily="34" charset="0"/>
                <a:ea typeface="DengXian" panose="02010600030101010101" pitchFamily="2" charset="-122"/>
                <a:cs typeface="Calibri" panose="020F0502020204030204" pitchFamily="34" charset="0"/>
              </a:rPr>
              <a:t>: </a:t>
            </a:r>
            <a:r>
              <a:rPr lang="en-US" sz="2400" b="1" dirty="0">
                <a:solidFill>
                  <a:schemeClr val="accent1">
                    <a:lumMod val="75000"/>
                  </a:schemeClr>
                </a:solidFill>
                <a:effectLst/>
                <a:latin typeface="Calibri" panose="020F0502020204030204" pitchFamily="34" charset="0"/>
                <a:ea typeface="DengXian" panose="02010600030101010101" pitchFamily="2" charset="-122"/>
                <a:cs typeface="Calibri" panose="020F0502020204030204" pitchFamily="34" charset="0"/>
              </a:rPr>
              <a:t>Progression - </a:t>
            </a:r>
            <a:r>
              <a:rPr lang="en-US" sz="2400" dirty="0">
                <a:solidFill>
                  <a:schemeClr val="accent1">
                    <a:lumMod val="75000"/>
                  </a:schemeClr>
                </a:solidFill>
                <a:effectLst/>
                <a:latin typeface="Calibri" panose="020F0502020204030204" pitchFamily="34" charset="0"/>
                <a:ea typeface="DengXian" panose="02010600030101010101" pitchFamily="2" charset="-122"/>
                <a:cs typeface="Calibri" panose="020F0502020204030204" pitchFamily="34" charset="0"/>
              </a:rPr>
              <a:t>Emphasizing the Future – to better protect your family and children</a:t>
            </a:r>
            <a:endParaRPr lang="en-US" sz="2400" dirty="0">
              <a:solidFill>
                <a:schemeClr val="accent1">
                  <a:lumMod val="75000"/>
                </a:schemeClr>
              </a:solidFill>
              <a:effectLst/>
              <a:latin typeface="Calibri" panose="020F0502020204030204" pitchFamily="34" charset="0"/>
              <a:ea typeface="DengXian" panose="02010600030101010101" pitchFamily="2" charset="-122"/>
              <a:cs typeface="Times New Roman" panose="02020603050405020304" pitchFamily="18" charset="0"/>
            </a:endParaRPr>
          </a:p>
          <a:p>
            <a:pPr marL="342900" indent="-342900">
              <a:spcBef>
                <a:spcPts val="0"/>
              </a:spcBef>
              <a:buBlip>
                <a:blip r:embed="rId4"/>
              </a:buBlip>
            </a:pPr>
            <a:r>
              <a:rPr lang="en-US" sz="2400" b="1" dirty="0">
                <a:solidFill>
                  <a:schemeClr val="accent1">
                    <a:lumMod val="75000"/>
                  </a:schemeClr>
                </a:solidFill>
                <a:effectLst/>
                <a:latin typeface="Calibri" panose="020F0502020204030204" pitchFamily="34" charset="0"/>
                <a:ea typeface="DengXian" panose="02010600030101010101" pitchFamily="2" charset="-122"/>
                <a:cs typeface="Calibri" panose="020F0502020204030204" pitchFamily="34" charset="0"/>
              </a:rPr>
              <a:t>Value Proposition #5</a:t>
            </a:r>
            <a:r>
              <a:rPr lang="en-US" sz="2400" dirty="0">
                <a:solidFill>
                  <a:schemeClr val="accent1">
                    <a:lumMod val="75000"/>
                  </a:schemeClr>
                </a:solidFill>
                <a:effectLst/>
                <a:latin typeface="Calibri" panose="020F0502020204030204" pitchFamily="34" charset="0"/>
                <a:ea typeface="DengXian" panose="02010600030101010101" pitchFamily="2" charset="-122"/>
                <a:cs typeface="Calibri" panose="020F0502020204030204" pitchFamily="34" charset="0"/>
              </a:rPr>
              <a:t>: </a:t>
            </a:r>
            <a:r>
              <a:rPr lang="en-US" sz="2400" b="1" dirty="0">
                <a:solidFill>
                  <a:schemeClr val="accent1">
                    <a:lumMod val="75000"/>
                  </a:schemeClr>
                </a:solidFill>
                <a:effectLst/>
                <a:latin typeface="Calibri" panose="020F0502020204030204" pitchFamily="34" charset="0"/>
                <a:ea typeface="DengXian" panose="02010600030101010101" pitchFamily="2" charset="-122"/>
                <a:cs typeface="Calibri" panose="020F0502020204030204" pitchFamily="34" charset="0"/>
              </a:rPr>
              <a:t>Repetition</a:t>
            </a:r>
            <a:r>
              <a:rPr lang="en-US" sz="2400" dirty="0">
                <a:solidFill>
                  <a:schemeClr val="accent1">
                    <a:lumMod val="75000"/>
                  </a:schemeClr>
                </a:solidFill>
                <a:effectLst/>
                <a:latin typeface="Calibri" panose="020F0502020204030204" pitchFamily="34" charset="0"/>
                <a:ea typeface="DengXian" panose="02010600030101010101" pitchFamily="2" charset="-122"/>
                <a:cs typeface="Calibri" panose="020F0502020204030204" pitchFamily="34" charset="0"/>
              </a:rPr>
              <a:t> - Like a broken record – repeating your messages again and again – Make correct information more memorable</a:t>
            </a:r>
            <a:r>
              <a:rPr lang="en-US" sz="2400" dirty="0">
                <a:solidFill>
                  <a:schemeClr val="accent1">
                    <a:lumMod val="75000"/>
                  </a:schemeClr>
                </a:solidFill>
                <a:effectLst/>
                <a:latin typeface="Calibri" panose="020F0502020204030204" pitchFamily="34" charset="0"/>
                <a:cs typeface="Calibri" panose="020F0502020204030204" pitchFamily="34" charset="0"/>
              </a:rPr>
              <a:t>  </a:t>
            </a:r>
            <a:endParaRPr lang="en-US" sz="2400" dirty="0">
              <a:solidFill>
                <a:schemeClr val="accent1">
                  <a:lumMod val="75000"/>
                </a:schemeClr>
              </a:solidFill>
              <a:effectLst/>
              <a:latin typeface="Calibri" panose="020F0502020204030204" pitchFamily="34" charset="0"/>
              <a:ea typeface="DengXian" panose="02010600030101010101" pitchFamily="2" charset="-122"/>
              <a:cs typeface="Times New Roman" panose="02020603050405020304" pitchFamily="18" charset="0"/>
            </a:endParaRPr>
          </a:p>
          <a:p>
            <a:endParaRPr lang="en-US" dirty="0"/>
          </a:p>
        </p:txBody>
      </p:sp>
    </p:spTree>
    <p:extLst>
      <p:ext uri="{BB962C8B-B14F-4D97-AF65-F5344CB8AC3E}">
        <p14:creationId xmlns:p14="http://schemas.microsoft.com/office/powerpoint/2010/main" val="744953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8" name="Picture 7">
            <a:extLst>
              <a:ext uri="{FF2B5EF4-FFF2-40B4-BE49-F238E27FC236}">
                <a16:creationId xmlns:a16="http://schemas.microsoft.com/office/drawing/2014/main" id="{CE16DA7C-DE43-4A1E-9B2E-8A1B0A50E7E7}"/>
              </a:ext>
            </a:extLst>
          </p:cNvPr>
          <p:cNvPicPr>
            <a:picLocks noChangeAspect="1"/>
          </p:cNvPicPr>
          <p:nvPr/>
        </p:nvPicPr>
        <p:blipFill rotWithShape="1">
          <a:blip r:embed="rId3"/>
          <a:srcRect l="12489" t="17018"/>
          <a:stretch/>
        </p:blipFill>
        <p:spPr>
          <a:xfrm>
            <a:off x="441064" y="290151"/>
            <a:ext cx="5503986" cy="2658209"/>
          </a:xfrm>
          <a:prstGeom prst="rect">
            <a:avLst/>
          </a:prstGeom>
        </p:spPr>
      </p:pic>
      <p:pic>
        <p:nvPicPr>
          <p:cNvPr id="4" name="Picture 3">
            <a:extLst>
              <a:ext uri="{FF2B5EF4-FFF2-40B4-BE49-F238E27FC236}">
                <a16:creationId xmlns:a16="http://schemas.microsoft.com/office/drawing/2014/main" id="{331051D6-116A-4E97-9B77-24C545FE455C}"/>
              </a:ext>
            </a:extLst>
          </p:cNvPr>
          <p:cNvPicPr>
            <a:picLocks noChangeAspect="1"/>
          </p:cNvPicPr>
          <p:nvPr/>
        </p:nvPicPr>
        <p:blipFill>
          <a:blip r:embed="rId4"/>
          <a:stretch>
            <a:fillRect/>
          </a:stretch>
        </p:blipFill>
        <p:spPr>
          <a:xfrm>
            <a:off x="0" y="6744749"/>
            <a:ext cx="9144000" cy="113251"/>
          </a:xfrm>
          <a:prstGeom prst="rect">
            <a:avLst/>
          </a:prstGeom>
        </p:spPr>
      </p:pic>
      <p:sp>
        <p:nvSpPr>
          <p:cNvPr id="6" name="Shape 92">
            <a:extLst>
              <a:ext uri="{FF2B5EF4-FFF2-40B4-BE49-F238E27FC236}">
                <a16:creationId xmlns:a16="http://schemas.microsoft.com/office/drawing/2014/main" id="{BF4D9F11-9270-410D-B043-063B75C3CDA2}"/>
              </a:ext>
            </a:extLst>
          </p:cNvPr>
          <p:cNvSpPr txBox="1">
            <a:spLocks/>
          </p:cNvSpPr>
          <p:nvPr/>
        </p:nvSpPr>
        <p:spPr>
          <a:xfrm>
            <a:off x="895750" y="527320"/>
            <a:ext cx="7352500" cy="1047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677480"/>
              </a:buClr>
              <a:buSzPts val="3000"/>
              <a:buFont typeface="Lato"/>
              <a:buChar char="▷"/>
              <a:defRPr sz="3000" b="0" i="0" u="none" strike="noStrike" cap="none">
                <a:solidFill>
                  <a:srgbClr val="677480"/>
                </a:solidFill>
                <a:latin typeface="Lato"/>
                <a:ea typeface="Lato"/>
                <a:cs typeface="Lato"/>
                <a:sym typeface="Lato"/>
              </a:defRPr>
            </a:lvl1pPr>
            <a:lvl2pPr marL="914400" marR="0" lvl="1" indent="-381000" algn="l" rtl="0">
              <a:lnSpc>
                <a:spcPct val="100000"/>
              </a:lnSpc>
              <a:spcBef>
                <a:spcPts val="0"/>
              </a:spcBef>
              <a:spcAft>
                <a:spcPts val="0"/>
              </a:spcAft>
              <a:buClr>
                <a:srgbClr val="677480"/>
              </a:buClr>
              <a:buSzPts val="2400"/>
              <a:buFont typeface="Lato"/>
              <a:buChar char="○"/>
              <a:defRPr sz="2400" b="0" i="0" u="none" strike="noStrike" cap="none">
                <a:solidFill>
                  <a:srgbClr val="677480"/>
                </a:solidFill>
                <a:latin typeface="Lato"/>
                <a:ea typeface="Lato"/>
                <a:cs typeface="Lato"/>
                <a:sym typeface="Lato"/>
              </a:defRPr>
            </a:lvl2pPr>
            <a:lvl3pPr marL="1371600" marR="0" lvl="2" indent="-381000" algn="l" rtl="0">
              <a:lnSpc>
                <a:spcPct val="100000"/>
              </a:lnSpc>
              <a:spcBef>
                <a:spcPts val="0"/>
              </a:spcBef>
              <a:spcAft>
                <a:spcPts val="0"/>
              </a:spcAft>
              <a:buClr>
                <a:srgbClr val="677480"/>
              </a:buClr>
              <a:buSzPts val="2400"/>
              <a:buFont typeface="Lato"/>
              <a:buChar char="■"/>
              <a:defRPr sz="2400" b="0" i="0" u="none" strike="noStrike" cap="none">
                <a:solidFill>
                  <a:srgbClr val="677480"/>
                </a:solidFill>
                <a:latin typeface="Lato"/>
                <a:ea typeface="Lato"/>
                <a:cs typeface="Lato"/>
                <a:sym typeface="Lato"/>
              </a:defRPr>
            </a:lvl3pPr>
            <a:lvl4pPr marL="1828800" marR="0" lvl="3"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4pPr>
            <a:lvl5pPr marL="2286000" marR="0" lvl="4"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5pPr>
            <a:lvl6pPr marL="2743200" marR="0" lvl="5"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6pPr>
            <a:lvl7pPr marL="3200400" marR="0" lvl="6"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7pPr>
            <a:lvl8pPr marL="3657600" marR="0" lvl="7"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8pPr>
            <a:lvl9pPr marL="4114800" marR="0" lvl="8"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9pPr>
          </a:lstStyle>
          <a:p>
            <a:pPr marL="0" marR="0" indent="0">
              <a:spcBef>
                <a:spcPts val="0"/>
              </a:spcBef>
              <a:spcAft>
                <a:spcPts val="0"/>
              </a:spcAft>
              <a:buNone/>
            </a:pPr>
            <a:r>
              <a:rPr lang="en-US" sz="2200" b="1" dirty="0">
                <a:solidFill>
                  <a:schemeClr val="accent6">
                    <a:lumMod val="75000"/>
                  </a:schemeClr>
                </a:solidFill>
                <a:effectLst/>
                <a:latin typeface="Calibri" panose="020F0502020204030204" pitchFamily="34" charset="0"/>
                <a:ea typeface="DengXian" panose="02010600030101010101" pitchFamily="2" charset="-122"/>
                <a:cs typeface="Calibri" panose="020F0502020204030204" pitchFamily="34" charset="0"/>
              </a:rPr>
              <a:t>Value Proposition #1 – Consideration – Thanks, but here is the FACT – provide correct information to replace the misinformation without arguments</a:t>
            </a:r>
            <a:endParaRPr lang="en-US" sz="2200" b="1" dirty="0">
              <a:solidFill>
                <a:schemeClr val="accent6">
                  <a:lumMod val="75000"/>
                </a:schemeClr>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indent="0">
              <a:spcBef>
                <a:spcPts val="0"/>
              </a:spcBef>
              <a:spcAft>
                <a:spcPts val="0"/>
              </a:spcAft>
              <a:buNone/>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7" name="TextBox 6">
            <a:extLst>
              <a:ext uri="{FF2B5EF4-FFF2-40B4-BE49-F238E27FC236}">
                <a16:creationId xmlns:a16="http://schemas.microsoft.com/office/drawing/2014/main" id="{759AD3FF-D7E8-9246-A613-98DB574CE35C}"/>
              </a:ext>
            </a:extLst>
          </p:cNvPr>
          <p:cNvSpPr txBox="1"/>
          <p:nvPr/>
        </p:nvSpPr>
        <p:spPr>
          <a:xfrm>
            <a:off x="634702" y="2492366"/>
            <a:ext cx="3657600" cy="3139321"/>
          </a:xfrm>
          <a:prstGeom prst="rect">
            <a:avLst/>
          </a:prstGeom>
          <a:noFill/>
        </p:spPr>
        <p:txBody>
          <a:bodyPr wrap="square">
            <a:spAutoFit/>
          </a:bodyPr>
          <a:lstStyle/>
          <a:p>
            <a:r>
              <a:rPr lang="en-US" dirty="0"/>
              <a:t>If you look at the U.S. stats compared to the rest of the world, it is obvious something is wrong here. We were the first to have mass availability of vaccines, yet 62.4M infected and over 841K dead. The most deadly contagious disease in our country's history. Many of those death were preventable with vaccination.</a:t>
            </a:r>
          </a:p>
        </p:txBody>
      </p:sp>
      <p:pic>
        <p:nvPicPr>
          <p:cNvPr id="5" name="Picture 4">
            <a:extLst>
              <a:ext uri="{FF2B5EF4-FFF2-40B4-BE49-F238E27FC236}">
                <a16:creationId xmlns:a16="http://schemas.microsoft.com/office/drawing/2014/main" id="{3E31E5AF-12AB-A343-9E2A-C151DFF5EABB}"/>
              </a:ext>
            </a:extLst>
          </p:cNvPr>
          <p:cNvPicPr>
            <a:picLocks noChangeAspect="1"/>
          </p:cNvPicPr>
          <p:nvPr/>
        </p:nvPicPr>
        <p:blipFill>
          <a:blip r:embed="rId5"/>
          <a:stretch>
            <a:fillRect/>
          </a:stretch>
        </p:blipFill>
        <p:spPr>
          <a:xfrm>
            <a:off x="4875548" y="1704163"/>
            <a:ext cx="3396551" cy="525214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8" name="Picture 7">
            <a:extLst>
              <a:ext uri="{FF2B5EF4-FFF2-40B4-BE49-F238E27FC236}">
                <a16:creationId xmlns:a16="http://schemas.microsoft.com/office/drawing/2014/main" id="{CE16DA7C-DE43-4A1E-9B2E-8A1B0A50E7E7}"/>
              </a:ext>
            </a:extLst>
          </p:cNvPr>
          <p:cNvPicPr>
            <a:picLocks noChangeAspect="1"/>
          </p:cNvPicPr>
          <p:nvPr/>
        </p:nvPicPr>
        <p:blipFill rotWithShape="1">
          <a:blip r:embed="rId3"/>
          <a:srcRect l="12489" t="17018"/>
          <a:stretch/>
        </p:blipFill>
        <p:spPr>
          <a:xfrm>
            <a:off x="3732899" y="290151"/>
            <a:ext cx="5503986" cy="2658209"/>
          </a:xfrm>
          <a:prstGeom prst="rect">
            <a:avLst/>
          </a:prstGeom>
        </p:spPr>
      </p:pic>
      <p:pic>
        <p:nvPicPr>
          <p:cNvPr id="4" name="Picture 3">
            <a:extLst>
              <a:ext uri="{FF2B5EF4-FFF2-40B4-BE49-F238E27FC236}">
                <a16:creationId xmlns:a16="http://schemas.microsoft.com/office/drawing/2014/main" id="{331051D6-116A-4E97-9B77-24C545FE455C}"/>
              </a:ext>
            </a:extLst>
          </p:cNvPr>
          <p:cNvPicPr>
            <a:picLocks noChangeAspect="1"/>
          </p:cNvPicPr>
          <p:nvPr/>
        </p:nvPicPr>
        <p:blipFill>
          <a:blip r:embed="rId4"/>
          <a:stretch>
            <a:fillRect/>
          </a:stretch>
        </p:blipFill>
        <p:spPr>
          <a:xfrm>
            <a:off x="0" y="6744749"/>
            <a:ext cx="9144000" cy="113251"/>
          </a:xfrm>
          <a:prstGeom prst="rect">
            <a:avLst/>
          </a:prstGeom>
        </p:spPr>
      </p:pic>
      <p:sp>
        <p:nvSpPr>
          <p:cNvPr id="6" name="Shape 92">
            <a:extLst>
              <a:ext uri="{FF2B5EF4-FFF2-40B4-BE49-F238E27FC236}">
                <a16:creationId xmlns:a16="http://schemas.microsoft.com/office/drawing/2014/main" id="{BF4D9F11-9270-410D-B043-063B75C3CDA2}"/>
              </a:ext>
            </a:extLst>
          </p:cNvPr>
          <p:cNvSpPr txBox="1">
            <a:spLocks/>
          </p:cNvSpPr>
          <p:nvPr/>
        </p:nvSpPr>
        <p:spPr>
          <a:xfrm>
            <a:off x="895750" y="441257"/>
            <a:ext cx="7352500" cy="1047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677480"/>
              </a:buClr>
              <a:buSzPts val="3000"/>
              <a:buFont typeface="Lato"/>
              <a:buChar char="▷"/>
              <a:defRPr sz="3000" b="0" i="0" u="none" strike="noStrike" cap="none">
                <a:solidFill>
                  <a:srgbClr val="677480"/>
                </a:solidFill>
                <a:latin typeface="Lato"/>
                <a:ea typeface="Lato"/>
                <a:cs typeface="Lato"/>
                <a:sym typeface="Lato"/>
              </a:defRPr>
            </a:lvl1pPr>
            <a:lvl2pPr marL="914400" marR="0" lvl="1" indent="-381000" algn="l" rtl="0">
              <a:lnSpc>
                <a:spcPct val="100000"/>
              </a:lnSpc>
              <a:spcBef>
                <a:spcPts val="0"/>
              </a:spcBef>
              <a:spcAft>
                <a:spcPts val="0"/>
              </a:spcAft>
              <a:buClr>
                <a:srgbClr val="677480"/>
              </a:buClr>
              <a:buSzPts val="2400"/>
              <a:buFont typeface="Lato"/>
              <a:buChar char="○"/>
              <a:defRPr sz="2400" b="0" i="0" u="none" strike="noStrike" cap="none">
                <a:solidFill>
                  <a:srgbClr val="677480"/>
                </a:solidFill>
                <a:latin typeface="Lato"/>
                <a:ea typeface="Lato"/>
                <a:cs typeface="Lato"/>
                <a:sym typeface="Lato"/>
              </a:defRPr>
            </a:lvl2pPr>
            <a:lvl3pPr marL="1371600" marR="0" lvl="2" indent="-381000" algn="l" rtl="0">
              <a:lnSpc>
                <a:spcPct val="100000"/>
              </a:lnSpc>
              <a:spcBef>
                <a:spcPts val="0"/>
              </a:spcBef>
              <a:spcAft>
                <a:spcPts val="0"/>
              </a:spcAft>
              <a:buClr>
                <a:srgbClr val="677480"/>
              </a:buClr>
              <a:buSzPts val="2400"/>
              <a:buFont typeface="Lato"/>
              <a:buChar char="■"/>
              <a:defRPr sz="2400" b="0" i="0" u="none" strike="noStrike" cap="none">
                <a:solidFill>
                  <a:srgbClr val="677480"/>
                </a:solidFill>
                <a:latin typeface="Lato"/>
                <a:ea typeface="Lato"/>
                <a:cs typeface="Lato"/>
                <a:sym typeface="Lato"/>
              </a:defRPr>
            </a:lvl3pPr>
            <a:lvl4pPr marL="1828800" marR="0" lvl="3"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4pPr>
            <a:lvl5pPr marL="2286000" marR="0" lvl="4"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5pPr>
            <a:lvl6pPr marL="2743200" marR="0" lvl="5"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6pPr>
            <a:lvl7pPr marL="3200400" marR="0" lvl="6"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7pPr>
            <a:lvl8pPr marL="3657600" marR="0" lvl="7"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8pPr>
            <a:lvl9pPr marL="4114800" marR="0" lvl="8"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9pPr>
          </a:lstStyle>
          <a:p>
            <a:pPr marL="0" marR="0" indent="0">
              <a:spcBef>
                <a:spcPts val="0"/>
              </a:spcBef>
              <a:spcAft>
                <a:spcPts val="0"/>
              </a:spcAft>
              <a:buNone/>
            </a:pPr>
            <a:r>
              <a:rPr lang="en-US" sz="2400" b="1" dirty="0">
                <a:solidFill>
                  <a:schemeClr val="accent6">
                    <a:lumMod val="75000"/>
                  </a:schemeClr>
                </a:solidFill>
                <a:effectLst/>
                <a:latin typeface="Calibri" panose="020F0502020204030204" pitchFamily="34" charset="0"/>
                <a:ea typeface="DengXian" panose="02010600030101010101" pitchFamily="2" charset="-122"/>
                <a:cs typeface="Calibri" panose="020F0502020204030204" pitchFamily="34" charset="0"/>
              </a:rPr>
              <a:t>Value Proposition #2: Diversion – </a:t>
            </a:r>
            <a:r>
              <a:rPr lang="en-US" sz="2400" dirty="0">
                <a:solidFill>
                  <a:schemeClr val="accent6">
                    <a:lumMod val="75000"/>
                  </a:schemeClr>
                </a:solidFill>
                <a:effectLst/>
                <a:latin typeface="Calibri" panose="020F0502020204030204" pitchFamily="34" charset="0"/>
                <a:ea typeface="DengXian" panose="02010600030101010101" pitchFamily="2" charset="-122"/>
                <a:cs typeface="Calibri" panose="020F0502020204030204" pitchFamily="34" charset="0"/>
              </a:rPr>
              <a:t>Do you happen to know…. providing another historical fact</a:t>
            </a:r>
            <a:endParaRPr lang="en-US" sz="2400" dirty="0">
              <a:solidFill>
                <a:schemeClr val="accent6">
                  <a:lumMod val="75000"/>
                </a:schemeClr>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11" name="TextBox 10">
            <a:extLst>
              <a:ext uri="{FF2B5EF4-FFF2-40B4-BE49-F238E27FC236}">
                <a16:creationId xmlns:a16="http://schemas.microsoft.com/office/drawing/2014/main" id="{78A6207A-50FC-3046-BD9E-7A97D5D3DF98}"/>
              </a:ext>
            </a:extLst>
          </p:cNvPr>
          <p:cNvSpPr txBox="1"/>
          <p:nvPr/>
        </p:nvSpPr>
        <p:spPr>
          <a:xfrm>
            <a:off x="659082" y="1766201"/>
            <a:ext cx="4620408" cy="1446550"/>
          </a:xfrm>
          <a:prstGeom prst="rect">
            <a:avLst/>
          </a:prstGeom>
          <a:noFill/>
        </p:spPr>
        <p:txBody>
          <a:bodyPr wrap="square">
            <a:spAutoFit/>
          </a:bodyPr>
          <a:lstStyle/>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Majority of Americans already taking the vaccines, would you join us?</a:t>
            </a:r>
          </a:p>
          <a:p>
            <a:pPr marL="0" marR="0">
              <a:spcBef>
                <a:spcPts val="0"/>
              </a:spcBef>
              <a:spcAft>
                <a:spcPts val="0"/>
              </a:spcAft>
            </a:pPr>
            <a:endPar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dirty="0">
              <a:solidFill>
                <a:srgbClr val="000000"/>
              </a:solidFill>
              <a:latin typeface="Arial" panose="020B0604020202020204" pitchFamily="34" charset="0"/>
              <a:ea typeface="DengXian" panose="02010600030101010101" pitchFamily="2" charset="-122"/>
              <a:cs typeface="Times New Roman" panose="02020603050405020304" pitchFamily="18" charset="0"/>
            </a:endParaRPr>
          </a:p>
          <a:p>
            <a:pPr marL="0" marR="0">
              <a:spcBef>
                <a:spcPts val="0"/>
              </a:spcBef>
              <a:spcAft>
                <a:spcPts val="0"/>
              </a:spcAft>
            </a:pP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12" name="Picture 11">
            <a:extLst>
              <a:ext uri="{FF2B5EF4-FFF2-40B4-BE49-F238E27FC236}">
                <a16:creationId xmlns:a16="http://schemas.microsoft.com/office/drawing/2014/main" id="{91638FD7-325F-1940-852A-0267CEE682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095" y="2598007"/>
            <a:ext cx="3340100" cy="977900"/>
          </a:xfrm>
          <a:prstGeom prst="rect">
            <a:avLst/>
          </a:prstGeom>
        </p:spPr>
      </p:pic>
      <p:pic>
        <p:nvPicPr>
          <p:cNvPr id="13" name="Picture 12">
            <a:extLst>
              <a:ext uri="{FF2B5EF4-FFF2-40B4-BE49-F238E27FC236}">
                <a16:creationId xmlns:a16="http://schemas.microsoft.com/office/drawing/2014/main" id="{8A3AC404-ECFF-9D47-8BF3-5BB77CF85C9E}"/>
              </a:ext>
            </a:extLst>
          </p:cNvPr>
          <p:cNvPicPr>
            <a:picLocks noChangeAspect="1"/>
          </p:cNvPicPr>
          <p:nvPr/>
        </p:nvPicPr>
        <p:blipFill>
          <a:blip r:embed="rId6"/>
          <a:stretch>
            <a:fillRect/>
          </a:stretch>
        </p:blipFill>
        <p:spPr>
          <a:xfrm>
            <a:off x="5488103" y="2612859"/>
            <a:ext cx="3317106" cy="3317106"/>
          </a:xfrm>
          <a:prstGeom prst="rect">
            <a:avLst/>
          </a:prstGeom>
        </p:spPr>
      </p:pic>
      <p:pic>
        <p:nvPicPr>
          <p:cNvPr id="15" name="Picture 14">
            <a:extLst>
              <a:ext uri="{FF2B5EF4-FFF2-40B4-BE49-F238E27FC236}">
                <a16:creationId xmlns:a16="http://schemas.microsoft.com/office/drawing/2014/main" id="{C210FF18-BF2F-2541-A747-387BCC5C3AA8}"/>
              </a:ext>
            </a:extLst>
          </p:cNvPr>
          <p:cNvPicPr>
            <a:picLocks noChangeAspect="1"/>
          </p:cNvPicPr>
          <p:nvPr/>
        </p:nvPicPr>
        <p:blipFill>
          <a:blip r:embed="rId7"/>
          <a:stretch>
            <a:fillRect/>
          </a:stretch>
        </p:blipFill>
        <p:spPr>
          <a:xfrm>
            <a:off x="3840986" y="4345254"/>
            <a:ext cx="1995544" cy="2000284"/>
          </a:xfrm>
          <a:prstGeom prst="rect">
            <a:avLst/>
          </a:prstGeom>
        </p:spPr>
      </p:pic>
      <p:sp>
        <p:nvSpPr>
          <p:cNvPr id="18" name="TextBox 17">
            <a:extLst>
              <a:ext uri="{FF2B5EF4-FFF2-40B4-BE49-F238E27FC236}">
                <a16:creationId xmlns:a16="http://schemas.microsoft.com/office/drawing/2014/main" id="{B1966DDA-B7BA-044E-8311-2F09B36C9310}"/>
              </a:ext>
            </a:extLst>
          </p:cNvPr>
          <p:cNvSpPr txBox="1"/>
          <p:nvPr/>
        </p:nvSpPr>
        <p:spPr>
          <a:xfrm>
            <a:off x="659082" y="3982098"/>
            <a:ext cx="3317106" cy="2031325"/>
          </a:xfrm>
          <a:prstGeom prst="rect">
            <a:avLst/>
          </a:prstGeom>
          <a:noFill/>
        </p:spPr>
        <p:txBody>
          <a:bodyPr wrap="square">
            <a:spAutoFit/>
          </a:bodyPr>
          <a:lstStyle/>
          <a:p>
            <a:pPr rtl="0">
              <a:spcBef>
                <a:spcPts val="0"/>
              </a:spcBef>
              <a:spcAft>
                <a:spcPts val="0"/>
              </a:spcAft>
            </a:pPr>
            <a:r>
              <a:rPr lang="en-US" sz="1800" b="0" i="0" u="none" strike="noStrike" dirty="0">
                <a:solidFill>
                  <a:srgbClr val="410B56"/>
                </a:solidFill>
                <a:effectLst/>
                <a:latin typeface="Roboto" panose="02000000000000000000" pitchFamily="2" charset="0"/>
              </a:rPr>
              <a:t>Go to a reputable medical information website like the CDC and  </a:t>
            </a:r>
            <a:r>
              <a:rPr lang="en-US" sz="1800" b="0" i="0" u="sng" strike="noStrike" dirty="0">
                <a:solidFill>
                  <a:srgbClr val="0097A7"/>
                </a:solidFill>
                <a:effectLst/>
                <a:latin typeface="Roboto" panose="02000000000000000000" pitchFamily="2" charset="0"/>
                <a:hlinkClick r:id="rId8"/>
              </a:rPr>
              <a:t>World Health Organization</a:t>
            </a:r>
            <a:r>
              <a:rPr lang="en-US" sz="1800" b="0" i="0" u="none" strike="noStrike" dirty="0">
                <a:solidFill>
                  <a:srgbClr val="410B56"/>
                </a:solidFill>
                <a:effectLst/>
                <a:latin typeface="Roboto" panose="02000000000000000000" pitchFamily="2" charset="0"/>
              </a:rPr>
              <a:t> and make a list of as many facts as you can find about COVID-19 and the vaccines. </a:t>
            </a:r>
            <a:endParaRPr lang="en-US" b="0" dirty="0">
              <a:effectLst/>
            </a:endParaRPr>
          </a:p>
        </p:txBody>
      </p:sp>
    </p:spTree>
    <p:extLst>
      <p:ext uri="{BB962C8B-B14F-4D97-AF65-F5344CB8AC3E}">
        <p14:creationId xmlns:p14="http://schemas.microsoft.com/office/powerpoint/2010/main" val="3479854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7" name="Picture 6">
            <a:extLst>
              <a:ext uri="{FF2B5EF4-FFF2-40B4-BE49-F238E27FC236}">
                <a16:creationId xmlns:a16="http://schemas.microsoft.com/office/drawing/2014/main" id="{5AC9F4AD-CDA0-4F97-A2ED-AF181F83BDCB}"/>
              </a:ext>
            </a:extLst>
          </p:cNvPr>
          <p:cNvPicPr>
            <a:picLocks noChangeAspect="1"/>
          </p:cNvPicPr>
          <p:nvPr/>
        </p:nvPicPr>
        <p:blipFill rotWithShape="1">
          <a:blip r:embed="rId3"/>
          <a:srcRect l="12264" t="6267"/>
          <a:stretch/>
        </p:blipFill>
        <p:spPr>
          <a:xfrm>
            <a:off x="839099" y="193634"/>
            <a:ext cx="6330462" cy="2132054"/>
          </a:xfrm>
          <a:prstGeom prst="rect">
            <a:avLst/>
          </a:prstGeom>
        </p:spPr>
      </p:pic>
      <p:pic>
        <p:nvPicPr>
          <p:cNvPr id="5" name="Picture 4">
            <a:extLst>
              <a:ext uri="{FF2B5EF4-FFF2-40B4-BE49-F238E27FC236}">
                <a16:creationId xmlns:a16="http://schemas.microsoft.com/office/drawing/2014/main" id="{5D11231E-1D24-4270-B1DA-C7D06555A5E7}"/>
              </a:ext>
            </a:extLst>
          </p:cNvPr>
          <p:cNvPicPr>
            <a:picLocks noChangeAspect="1"/>
          </p:cNvPicPr>
          <p:nvPr/>
        </p:nvPicPr>
        <p:blipFill>
          <a:blip r:embed="rId4"/>
          <a:stretch>
            <a:fillRect/>
          </a:stretch>
        </p:blipFill>
        <p:spPr>
          <a:xfrm>
            <a:off x="0" y="6744749"/>
            <a:ext cx="9144000" cy="113251"/>
          </a:xfrm>
          <a:prstGeom prst="rect">
            <a:avLst/>
          </a:prstGeom>
        </p:spPr>
      </p:pic>
      <p:sp>
        <p:nvSpPr>
          <p:cNvPr id="6" name="Shape 92">
            <a:extLst>
              <a:ext uri="{FF2B5EF4-FFF2-40B4-BE49-F238E27FC236}">
                <a16:creationId xmlns:a16="http://schemas.microsoft.com/office/drawing/2014/main" id="{FE7FDA7F-4587-46CF-9AE4-2A00D8BFCECB}"/>
              </a:ext>
            </a:extLst>
          </p:cNvPr>
          <p:cNvSpPr txBox="1">
            <a:spLocks/>
          </p:cNvSpPr>
          <p:nvPr/>
        </p:nvSpPr>
        <p:spPr>
          <a:xfrm>
            <a:off x="893625" y="282164"/>
            <a:ext cx="7352500" cy="1047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677480"/>
              </a:buClr>
              <a:buSzPts val="3000"/>
              <a:buFont typeface="Lato"/>
              <a:buChar char="▷"/>
              <a:defRPr sz="3000" b="0" i="0" u="none" strike="noStrike" cap="none">
                <a:solidFill>
                  <a:srgbClr val="677480"/>
                </a:solidFill>
                <a:latin typeface="Lato"/>
                <a:ea typeface="Lato"/>
                <a:cs typeface="Lato"/>
                <a:sym typeface="Lato"/>
              </a:defRPr>
            </a:lvl1pPr>
            <a:lvl2pPr marL="914400" marR="0" lvl="1" indent="-381000" algn="l" rtl="0">
              <a:lnSpc>
                <a:spcPct val="100000"/>
              </a:lnSpc>
              <a:spcBef>
                <a:spcPts val="0"/>
              </a:spcBef>
              <a:spcAft>
                <a:spcPts val="0"/>
              </a:spcAft>
              <a:buClr>
                <a:srgbClr val="677480"/>
              </a:buClr>
              <a:buSzPts val="2400"/>
              <a:buFont typeface="Lato"/>
              <a:buChar char="○"/>
              <a:defRPr sz="2400" b="0" i="0" u="none" strike="noStrike" cap="none">
                <a:solidFill>
                  <a:srgbClr val="677480"/>
                </a:solidFill>
                <a:latin typeface="Lato"/>
                <a:ea typeface="Lato"/>
                <a:cs typeface="Lato"/>
                <a:sym typeface="Lato"/>
              </a:defRPr>
            </a:lvl2pPr>
            <a:lvl3pPr marL="1371600" marR="0" lvl="2" indent="-381000" algn="l" rtl="0">
              <a:lnSpc>
                <a:spcPct val="100000"/>
              </a:lnSpc>
              <a:spcBef>
                <a:spcPts val="0"/>
              </a:spcBef>
              <a:spcAft>
                <a:spcPts val="0"/>
              </a:spcAft>
              <a:buClr>
                <a:srgbClr val="677480"/>
              </a:buClr>
              <a:buSzPts val="2400"/>
              <a:buFont typeface="Lato"/>
              <a:buChar char="■"/>
              <a:defRPr sz="2400" b="0" i="0" u="none" strike="noStrike" cap="none">
                <a:solidFill>
                  <a:srgbClr val="677480"/>
                </a:solidFill>
                <a:latin typeface="Lato"/>
                <a:ea typeface="Lato"/>
                <a:cs typeface="Lato"/>
                <a:sym typeface="Lato"/>
              </a:defRPr>
            </a:lvl3pPr>
            <a:lvl4pPr marL="1828800" marR="0" lvl="3"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4pPr>
            <a:lvl5pPr marL="2286000" marR="0" lvl="4"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5pPr>
            <a:lvl6pPr marL="2743200" marR="0" lvl="5"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6pPr>
            <a:lvl7pPr marL="3200400" marR="0" lvl="6"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7pPr>
            <a:lvl8pPr marL="3657600" marR="0" lvl="7"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8pPr>
            <a:lvl9pPr marL="4114800" marR="0" lvl="8"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9pPr>
          </a:lstStyle>
          <a:p>
            <a:pPr marL="0" marR="0" lvl="0" indent="0" algn="l" defTabSz="914400" rtl="0" eaLnBrk="1" fontAlgn="auto" latinLnBrk="0" hangingPunct="1">
              <a:lnSpc>
                <a:spcPct val="100000"/>
              </a:lnSpc>
              <a:spcBef>
                <a:spcPts val="600"/>
              </a:spcBef>
              <a:spcAft>
                <a:spcPts val="0"/>
              </a:spcAft>
              <a:buClr>
                <a:srgbClr val="677480"/>
              </a:buClr>
              <a:buSzPts val="3000"/>
              <a:buFont typeface="Lato"/>
              <a:buNone/>
              <a:tabLst/>
              <a:defRPr/>
            </a:pPr>
            <a:r>
              <a:rPr kumimoji="0" lang="en-US" sz="2400" b="1" i="0" u="none" strike="noStrike" kern="0" cap="none" spc="0" normalizeH="0" baseline="0" noProof="0" dirty="0">
                <a:ln>
                  <a:noFill/>
                </a:ln>
                <a:solidFill>
                  <a:schemeClr val="accent6">
                    <a:lumMod val="75000"/>
                  </a:schemeClr>
                </a:solidFill>
                <a:effectLst/>
                <a:uLnTx/>
                <a:uFillTx/>
                <a:latin typeface="Calibri" panose="020F0502020204030204" pitchFamily="34" charset="0"/>
                <a:cs typeface="Calibri" panose="020F0502020204030204" pitchFamily="34" charset="0"/>
                <a:sym typeface="Lato"/>
              </a:rPr>
              <a:t>Value Proposition #3: Immersion – </a:t>
            </a:r>
            <a:r>
              <a:rPr kumimoji="0" lang="en-US" sz="2400" i="0" u="none" strike="noStrike" kern="0" cap="none" spc="0" normalizeH="0" baseline="0" noProof="0" dirty="0">
                <a:ln>
                  <a:noFill/>
                </a:ln>
                <a:solidFill>
                  <a:schemeClr val="accent6">
                    <a:lumMod val="75000"/>
                  </a:schemeClr>
                </a:solidFill>
                <a:effectLst/>
                <a:uLnTx/>
                <a:uFillTx/>
                <a:latin typeface="Calibri" panose="020F0502020204030204" pitchFamily="34" charset="0"/>
                <a:cs typeface="Calibri" panose="020F0502020204030204" pitchFamily="34" charset="0"/>
                <a:sym typeface="Lato"/>
              </a:rPr>
              <a:t>Providing Context and WE ARE IN THIS TOGETHER</a:t>
            </a:r>
          </a:p>
        </p:txBody>
      </p:sp>
      <p:pic>
        <p:nvPicPr>
          <p:cNvPr id="8" name="Picture 7">
            <a:extLst>
              <a:ext uri="{FF2B5EF4-FFF2-40B4-BE49-F238E27FC236}">
                <a16:creationId xmlns:a16="http://schemas.microsoft.com/office/drawing/2014/main" id="{32CA1EBC-4FB2-BC4B-A481-1D5E62844329}"/>
              </a:ext>
            </a:extLst>
          </p:cNvPr>
          <p:cNvPicPr>
            <a:picLocks noChangeAspect="1"/>
          </p:cNvPicPr>
          <p:nvPr/>
        </p:nvPicPr>
        <p:blipFill>
          <a:blip r:embed="rId5"/>
          <a:stretch>
            <a:fillRect/>
          </a:stretch>
        </p:blipFill>
        <p:spPr>
          <a:xfrm>
            <a:off x="45711" y="1826239"/>
            <a:ext cx="4213694" cy="4213694"/>
          </a:xfrm>
          <a:prstGeom prst="rect">
            <a:avLst/>
          </a:prstGeom>
        </p:spPr>
      </p:pic>
      <p:sp>
        <p:nvSpPr>
          <p:cNvPr id="9" name="TextBox 8">
            <a:extLst>
              <a:ext uri="{FF2B5EF4-FFF2-40B4-BE49-F238E27FC236}">
                <a16:creationId xmlns:a16="http://schemas.microsoft.com/office/drawing/2014/main" id="{63057341-973C-BE41-833E-24B3C4F6CDEA}"/>
              </a:ext>
            </a:extLst>
          </p:cNvPr>
          <p:cNvSpPr txBox="1"/>
          <p:nvPr/>
        </p:nvSpPr>
        <p:spPr>
          <a:xfrm>
            <a:off x="4389120" y="1826239"/>
            <a:ext cx="1901719" cy="2862322"/>
          </a:xfrm>
          <a:prstGeom prst="rect">
            <a:avLst/>
          </a:prstGeom>
          <a:noFill/>
        </p:spPr>
        <p:txBody>
          <a:bodyPr wrap="square">
            <a:spAutoFit/>
          </a:bodyPr>
          <a:lstStyle/>
          <a:p>
            <a:pPr marL="0" marR="0">
              <a:spcBef>
                <a:spcPts val="0"/>
              </a:spcBef>
              <a:spcAft>
                <a:spcPts val="0"/>
              </a:spcAft>
            </a:pPr>
            <a:r>
              <a:rPr lang="en-US" sz="1800" dirty="0">
                <a:solidFill>
                  <a:srgbClr val="030303"/>
                </a:solidFill>
                <a:effectLst/>
                <a:latin typeface="Roboto" panose="02000000000000000000" pitchFamily="2" charset="0"/>
                <a:ea typeface="Times New Roman" panose="02020603050405020304" pitchFamily="18" charset="0"/>
                <a:cs typeface="Times New Roman" panose="02020603050405020304" pitchFamily="18" charset="0"/>
              </a:rPr>
              <a:t>You’d think that at some point, the anti-vaxxers would take a hint regarding the importance of vaccines and their collective role in human history.</a:t>
            </a:r>
            <a:endParaRPr lang="en-US" sz="2400"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11" name="Picture 10">
            <a:extLst>
              <a:ext uri="{FF2B5EF4-FFF2-40B4-BE49-F238E27FC236}">
                <a16:creationId xmlns:a16="http://schemas.microsoft.com/office/drawing/2014/main" id="{5BCFF567-8BEB-AB4F-B912-C30744B340E8}"/>
              </a:ext>
            </a:extLst>
          </p:cNvPr>
          <p:cNvPicPr>
            <a:picLocks noChangeAspect="1"/>
          </p:cNvPicPr>
          <p:nvPr/>
        </p:nvPicPr>
        <p:blipFill>
          <a:blip r:embed="rId6"/>
          <a:stretch>
            <a:fillRect/>
          </a:stretch>
        </p:blipFill>
        <p:spPr>
          <a:xfrm>
            <a:off x="6353163" y="1826239"/>
            <a:ext cx="2538904" cy="451695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1" name="Picture 10">
            <a:extLst>
              <a:ext uri="{FF2B5EF4-FFF2-40B4-BE49-F238E27FC236}">
                <a16:creationId xmlns:a16="http://schemas.microsoft.com/office/drawing/2014/main" id="{531358EF-4AD3-3E4C-91A7-7EACA056A918}"/>
              </a:ext>
            </a:extLst>
          </p:cNvPr>
          <p:cNvPicPr>
            <a:picLocks noChangeAspect="1"/>
          </p:cNvPicPr>
          <p:nvPr/>
        </p:nvPicPr>
        <p:blipFill>
          <a:blip r:embed="rId3"/>
          <a:stretch>
            <a:fillRect/>
          </a:stretch>
        </p:blipFill>
        <p:spPr>
          <a:xfrm>
            <a:off x="-146680" y="1700736"/>
            <a:ext cx="4829268" cy="3193990"/>
          </a:xfrm>
          <a:prstGeom prst="rect">
            <a:avLst/>
          </a:prstGeom>
        </p:spPr>
      </p:pic>
      <p:pic>
        <p:nvPicPr>
          <p:cNvPr id="8" name="Picture 7">
            <a:extLst>
              <a:ext uri="{FF2B5EF4-FFF2-40B4-BE49-F238E27FC236}">
                <a16:creationId xmlns:a16="http://schemas.microsoft.com/office/drawing/2014/main" id="{817D449D-78AE-4AC9-8CA0-25EA51A2E02E}"/>
              </a:ext>
            </a:extLst>
          </p:cNvPr>
          <p:cNvPicPr>
            <a:picLocks noChangeAspect="1"/>
          </p:cNvPicPr>
          <p:nvPr/>
        </p:nvPicPr>
        <p:blipFill rotWithShape="1">
          <a:blip r:embed="rId4"/>
          <a:srcRect l="12362" t="11189"/>
          <a:stretch/>
        </p:blipFill>
        <p:spPr>
          <a:xfrm>
            <a:off x="5282005" y="306433"/>
            <a:ext cx="4677315" cy="2751898"/>
          </a:xfrm>
          <a:prstGeom prst="rect">
            <a:avLst/>
          </a:prstGeom>
        </p:spPr>
      </p:pic>
      <p:pic>
        <p:nvPicPr>
          <p:cNvPr id="6" name="Picture 5">
            <a:extLst>
              <a:ext uri="{FF2B5EF4-FFF2-40B4-BE49-F238E27FC236}">
                <a16:creationId xmlns:a16="http://schemas.microsoft.com/office/drawing/2014/main" id="{8EBF887C-71A3-4B1B-B2D1-BA730A712DC1}"/>
              </a:ext>
            </a:extLst>
          </p:cNvPr>
          <p:cNvPicPr>
            <a:picLocks noChangeAspect="1"/>
          </p:cNvPicPr>
          <p:nvPr/>
        </p:nvPicPr>
        <p:blipFill>
          <a:blip r:embed="rId5"/>
          <a:stretch>
            <a:fillRect/>
          </a:stretch>
        </p:blipFill>
        <p:spPr>
          <a:xfrm>
            <a:off x="0" y="6744749"/>
            <a:ext cx="9144000" cy="113251"/>
          </a:xfrm>
          <a:prstGeom prst="rect">
            <a:avLst/>
          </a:prstGeom>
        </p:spPr>
      </p:pic>
      <p:sp>
        <p:nvSpPr>
          <p:cNvPr id="10" name="Shape 92">
            <a:extLst>
              <a:ext uri="{FF2B5EF4-FFF2-40B4-BE49-F238E27FC236}">
                <a16:creationId xmlns:a16="http://schemas.microsoft.com/office/drawing/2014/main" id="{FEDC3FE4-2DC8-4220-A4B7-DA0CB5F1821F}"/>
              </a:ext>
            </a:extLst>
          </p:cNvPr>
          <p:cNvSpPr txBox="1">
            <a:spLocks/>
          </p:cNvSpPr>
          <p:nvPr/>
        </p:nvSpPr>
        <p:spPr>
          <a:xfrm>
            <a:off x="893700" y="420093"/>
            <a:ext cx="7352500" cy="1047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677480"/>
              </a:buClr>
              <a:buSzPts val="3000"/>
              <a:buFont typeface="Lato"/>
              <a:buChar char="▷"/>
              <a:defRPr sz="3000" b="0" i="0" u="none" strike="noStrike" cap="none">
                <a:solidFill>
                  <a:srgbClr val="677480"/>
                </a:solidFill>
                <a:latin typeface="Lato"/>
                <a:ea typeface="Lato"/>
                <a:cs typeface="Lato"/>
                <a:sym typeface="Lato"/>
              </a:defRPr>
            </a:lvl1pPr>
            <a:lvl2pPr marL="914400" marR="0" lvl="1" indent="-381000" algn="l" rtl="0">
              <a:lnSpc>
                <a:spcPct val="100000"/>
              </a:lnSpc>
              <a:spcBef>
                <a:spcPts val="0"/>
              </a:spcBef>
              <a:spcAft>
                <a:spcPts val="0"/>
              </a:spcAft>
              <a:buClr>
                <a:srgbClr val="677480"/>
              </a:buClr>
              <a:buSzPts val="2400"/>
              <a:buFont typeface="Lato"/>
              <a:buChar char="○"/>
              <a:defRPr sz="2400" b="0" i="0" u="none" strike="noStrike" cap="none">
                <a:solidFill>
                  <a:srgbClr val="677480"/>
                </a:solidFill>
                <a:latin typeface="Lato"/>
                <a:ea typeface="Lato"/>
                <a:cs typeface="Lato"/>
                <a:sym typeface="Lato"/>
              </a:defRPr>
            </a:lvl2pPr>
            <a:lvl3pPr marL="1371600" marR="0" lvl="2" indent="-381000" algn="l" rtl="0">
              <a:lnSpc>
                <a:spcPct val="100000"/>
              </a:lnSpc>
              <a:spcBef>
                <a:spcPts val="0"/>
              </a:spcBef>
              <a:spcAft>
                <a:spcPts val="0"/>
              </a:spcAft>
              <a:buClr>
                <a:srgbClr val="677480"/>
              </a:buClr>
              <a:buSzPts val="2400"/>
              <a:buFont typeface="Lato"/>
              <a:buChar char="■"/>
              <a:defRPr sz="2400" b="0" i="0" u="none" strike="noStrike" cap="none">
                <a:solidFill>
                  <a:srgbClr val="677480"/>
                </a:solidFill>
                <a:latin typeface="Lato"/>
                <a:ea typeface="Lato"/>
                <a:cs typeface="Lato"/>
                <a:sym typeface="Lato"/>
              </a:defRPr>
            </a:lvl3pPr>
            <a:lvl4pPr marL="1828800" marR="0" lvl="3"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4pPr>
            <a:lvl5pPr marL="2286000" marR="0" lvl="4"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5pPr>
            <a:lvl6pPr marL="2743200" marR="0" lvl="5"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6pPr>
            <a:lvl7pPr marL="3200400" marR="0" lvl="6"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7pPr>
            <a:lvl8pPr marL="3657600" marR="0" lvl="7"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8pPr>
            <a:lvl9pPr marL="4114800" marR="0" lvl="8"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9pPr>
          </a:lstStyle>
          <a:p>
            <a:pPr marL="0" marR="0" indent="0">
              <a:spcBef>
                <a:spcPts val="0"/>
              </a:spcBef>
              <a:spcAft>
                <a:spcPts val="0"/>
              </a:spcAft>
              <a:buNone/>
            </a:pPr>
            <a:r>
              <a:rPr lang="en-US" sz="2400" b="1" dirty="0">
                <a:solidFill>
                  <a:schemeClr val="accent6">
                    <a:lumMod val="75000"/>
                  </a:schemeClr>
                </a:solidFill>
                <a:effectLst/>
                <a:latin typeface="Calibri" panose="020F0502020204030204" pitchFamily="34" charset="0"/>
                <a:ea typeface="DengXian" panose="02010600030101010101" pitchFamily="2" charset="-122"/>
                <a:cs typeface="Calibri" panose="020F0502020204030204" pitchFamily="34" charset="0"/>
              </a:rPr>
              <a:t>Value Proposition #4</a:t>
            </a:r>
            <a:r>
              <a:rPr lang="en-US" sz="2400" dirty="0">
                <a:solidFill>
                  <a:schemeClr val="accent6">
                    <a:lumMod val="75000"/>
                  </a:schemeClr>
                </a:solidFill>
                <a:effectLst/>
                <a:latin typeface="Calibri" panose="020F0502020204030204" pitchFamily="34" charset="0"/>
                <a:ea typeface="DengXian" panose="02010600030101010101" pitchFamily="2" charset="-122"/>
                <a:cs typeface="Calibri" panose="020F0502020204030204" pitchFamily="34" charset="0"/>
              </a:rPr>
              <a:t>: </a:t>
            </a:r>
            <a:r>
              <a:rPr lang="en-US" sz="2400" b="1" dirty="0">
                <a:solidFill>
                  <a:schemeClr val="accent6">
                    <a:lumMod val="75000"/>
                  </a:schemeClr>
                </a:solidFill>
                <a:effectLst/>
                <a:latin typeface="Calibri" panose="020F0502020204030204" pitchFamily="34" charset="0"/>
                <a:ea typeface="DengXian" panose="02010600030101010101" pitchFamily="2" charset="-122"/>
                <a:cs typeface="Calibri" panose="020F0502020204030204" pitchFamily="34" charset="0"/>
              </a:rPr>
              <a:t>Progression - </a:t>
            </a:r>
            <a:r>
              <a:rPr lang="en-US" sz="2400" dirty="0">
                <a:solidFill>
                  <a:schemeClr val="accent6">
                    <a:lumMod val="75000"/>
                  </a:schemeClr>
                </a:solidFill>
                <a:effectLst/>
                <a:latin typeface="Calibri" panose="020F0502020204030204" pitchFamily="34" charset="0"/>
                <a:ea typeface="DengXian" panose="02010600030101010101" pitchFamily="2" charset="-122"/>
                <a:cs typeface="Calibri" panose="020F0502020204030204" pitchFamily="34" charset="0"/>
              </a:rPr>
              <a:t>Emphasizing the Future – to better protect your family and children</a:t>
            </a:r>
            <a:endParaRPr lang="en-US" sz="2400" dirty="0">
              <a:solidFill>
                <a:schemeClr val="accent6">
                  <a:lumMod val="75000"/>
                </a:schemeClr>
              </a:solidFill>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9" name="TextBox 8">
            <a:extLst>
              <a:ext uri="{FF2B5EF4-FFF2-40B4-BE49-F238E27FC236}">
                <a16:creationId xmlns:a16="http://schemas.microsoft.com/office/drawing/2014/main" id="{52181433-468C-6043-B076-D8D21AAE32C6}"/>
              </a:ext>
            </a:extLst>
          </p:cNvPr>
          <p:cNvSpPr txBox="1"/>
          <p:nvPr/>
        </p:nvSpPr>
        <p:spPr>
          <a:xfrm>
            <a:off x="4623632" y="2575595"/>
            <a:ext cx="4572000" cy="2031325"/>
          </a:xfrm>
          <a:prstGeom prst="rect">
            <a:avLst/>
          </a:prstGeom>
          <a:noFill/>
        </p:spPr>
        <p:txBody>
          <a:bodyPr wrap="square">
            <a:spAutoFit/>
          </a:bodyPr>
          <a:lstStyle/>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We've spoken to many people in our community who have decided not to get vaccinated because they feel protected by natural infection after recovering from COVID. What do we know about their protection level against COVID vs. someone who has been vaccinated? </a:t>
            </a:r>
          </a:p>
        </p:txBody>
      </p:sp>
      <p:sp>
        <p:nvSpPr>
          <p:cNvPr id="5" name="TextBox 4">
            <a:extLst>
              <a:ext uri="{FF2B5EF4-FFF2-40B4-BE49-F238E27FC236}">
                <a16:creationId xmlns:a16="http://schemas.microsoft.com/office/drawing/2014/main" id="{1DDB84EC-803F-114A-B535-6D6C2F2CE548}"/>
              </a:ext>
            </a:extLst>
          </p:cNvPr>
          <p:cNvSpPr txBox="1"/>
          <p:nvPr/>
        </p:nvSpPr>
        <p:spPr>
          <a:xfrm>
            <a:off x="3353601" y="4703741"/>
            <a:ext cx="5680037" cy="1754326"/>
          </a:xfrm>
          <a:prstGeom prst="rect">
            <a:avLst/>
          </a:prstGeom>
          <a:noFill/>
        </p:spPr>
        <p:txBody>
          <a:bodyPr wrap="square" rtlCol="0">
            <a:spAutoFit/>
          </a:bodyPr>
          <a:lstStyle/>
          <a:p>
            <a:r>
              <a:rPr lang="en-US" dirty="0">
                <a:solidFill>
                  <a:srgbClr val="FF0000"/>
                </a:solidFill>
              </a:rPr>
              <a:t>ANS: It is an understanding that natural immunity can protect people, but the speed in gaining herd natural immunity cannot compete with the speed of the current virus spreading.  At this urgent stage, we can’t wait, we need everyone to get vaccinated, and VACCINE IS SAFE.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8" name="Picture 7">
            <a:extLst>
              <a:ext uri="{FF2B5EF4-FFF2-40B4-BE49-F238E27FC236}">
                <a16:creationId xmlns:a16="http://schemas.microsoft.com/office/drawing/2014/main" id="{817D449D-78AE-4AC9-8CA0-25EA51A2E02E}"/>
              </a:ext>
            </a:extLst>
          </p:cNvPr>
          <p:cNvPicPr>
            <a:picLocks noChangeAspect="1"/>
          </p:cNvPicPr>
          <p:nvPr/>
        </p:nvPicPr>
        <p:blipFill rotWithShape="1">
          <a:blip r:embed="rId3"/>
          <a:srcRect l="12362" t="11189"/>
          <a:stretch/>
        </p:blipFill>
        <p:spPr>
          <a:xfrm>
            <a:off x="602429" y="301213"/>
            <a:ext cx="5583115" cy="3284825"/>
          </a:xfrm>
          <a:prstGeom prst="rect">
            <a:avLst/>
          </a:prstGeom>
        </p:spPr>
      </p:pic>
      <p:pic>
        <p:nvPicPr>
          <p:cNvPr id="6" name="Picture 5">
            <a:extLst>
              <a:ext uri="{FF2B5EF4-FFF2-40B4-BE49-F238E27FC236}">
                <a16:creationId xmlns:a16="http://schemas.microsoft.com/office/drawing/2014/main" id="{8EBF887C-71A3-4B1B-B2D1-BA730A712DC1}"/>
              </a:ext>
            </a:extLst>
          </p:cNvPr>
          <p:cNvPicPr>
            <a:picLocks noChangeAspect="1"/>
          </p:cNvPicPr>
          <p:nvPr/>
        </p:nvPicPr>
        <p:blipFill>
          <a:blip r:embed="rId4"/>
          <a:stretch>
            <a:fillRect/>
          </a:stretch>
        </p:blipFill>
        <p:spPr>
          <a:xfrm>
            <a:off x="0" y="6744749"/>
            <a:ext cx="9144000" cy="113251"/>
          </a:xfrm>
          <a:prstGeom prst="rect">
            <a:avLst/>
          </a:prstGeom>
        </p:spPr>
      </p:pic>
      <p:sp>
        <p:nvSpPr>
          <p:cNvPr id="10" name="Shape 92">
            <a:extLst>
              <a:ext uri="{FF2B5EF4-FFF2-40B4-BE49-F238E27FC236}">
                <a16:creationId xmlns:a16="http://schemas.microsoft.com/office/drawing/2014/main" id="{FEDC3FE4-2DC8-4220-A4B7-DA0CB5F1821F}"/>
              </a:ext>
            </a:extLst>
          </p:cNvPr>
          <p:cNvSpPr txBox="1">
            <a:spLocks/>
          </p:cNvSpPr>
          <p:nvPr/>
        </p:nvSpPr>
        <p:spPr>
          <a:xfrm>
            <a:off x="893700" y="344789"/>
            <a:ext cx="7352500" cy="1047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677480"/>
              </a:buClr>
              <a:buSzPts val="3000"/>
              <a:buFont typeface="Lato"/>
              <a:buChar char="▷"/>
              <a:defRPr sz="3000" b="0" i="0" u="none" strike="noStrike" cap="none">
                <a:solidFill>
                  <a:srgbClr val="677480"/>
                </a:solidFill>
                <a:latin typeface="Lato"/>
                <a:ea typeface="Lato"/>
                <a:cs typeface="Lato"/>
                <a:sym typeface="Lato"/>
              </a:defRPr>
            </a:lvl1pPr>
            <a:lvl2pPr marL="914400" marR="0" lvl="1" indent="-381000" algn="l" rtl="0">
              <a:lnSpc>
                <a:spcPct val="100000"/>
              </a:lnSpc>
              <a:spcBef>
                <a:spcPts val="0"/>
              </a:spcBef>
              <a:spcAft>
                <a:spcPts val="0"/>
              </a:spcAft>
              <a:buClr>
                <a:srgbClr val="677480"/>
              </a:buClr>
              <a:buSzPts val="2400"/>
              <a:buFont typeface="Lato"/>
              <a:buChar char="○"/>
              <a:defRPr sz="2400" b="0" i="0" u="none" strike="noStrike" cap="none">
                <a:solidFill>
                  <a:srgbClr val="677480"/>
                </a:solidFill>
                <a:latin typeface="Lato"/>
                <a:ea typeface="Lato"/>
                <a:cs typeface="Lato"/>
                <a:sym typeface="Lato"/>
              </a:defRPr>
            </a:lvl2pPr>
            <a:lvl3pPr marL="1371600" marR="0" lvl="2" indent="-381000" algn="l" rtl="0">
              <a:lnSpc>
                <a:spcPct val="100000"/>
              </a:lnSpc>
              <a:spcBef>
                <a:spcPts val="0"/>
              </a:spcBef>
              <a:spcAft>
                <a:spcPts val="0"/>
              </a:spcAft>
              <a:buClr>
                <a:srgbClr val="677480"/>
              </a:buClr>
              <a:buSzPts val="2400"/>
              <a:buFont typeface="Lato"/>
              <a:buChar char="■"/>
              <a:defRPr sz="2400" b="0" i="0" u="none" strike="noStrike" cap="none">
                <a:solidFill>
                  <a:srgbClr val="677480"/>
                </a:solidFill>
                <a:latin typeface="Lato"/>
                <a:ea typeface="Lato"/>
                <a:cs typeface="Lato"/>
                <a:sym typeface="Lato"/>
              </a:defRPr>
            </a:lvl3pPr>
            <a:lvl4pPr marL="1828800" marR="0" lvl="3"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4pPr>
            <a:lvl5pPr marL="2286000" marR="0" lvl="4"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5pPr>
            <a:lvl6pPr marL="2743200" marR="0" lvl="5"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6pPr>
            <a:lvl7pPr marL="3200400" marR="0" lvl="6"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7pPr>
            <a:lvl8pPr marL="3657600" marR="0" lvl="7"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8pPr>
            <a:lvl9pPr marL="4114800" marR="0" lvl="8" indent="-342900" algn="l" rtl="0">
              <a:lnSpc>
                <a:spcPct val="100000"/>
              </a:lnSpc>
              <a:spcBef>
                <a:spcPts val="0"/>
              </a:spcBef>
              <a:spcAft>
                <a:spcPts val="0"/>
              </a:spcAft>
              <a:buClr>
                <a:srgbClr val="677480"/>
              </a:buClr>
              <a:buSzPts val="1800"/>
              <a:buFont typeface="Lato"/>
              <a:buChar char="■"/>
              <a:defRPr sz="1800" b="0" i="0" u="none" strike="noStrike" cap="none">
                <a:solidFill>
                  <a:srgbClr val="677480"/>
                </a:solidFill>
                <a:latin typeface="Lato"/>
                <a:ea typeface="Lato"/>
                <a:cs typeface="Lato"/>
                <a:sym typeface="Lato"/>
              </a:defRPr>
            </a:lvl9pPr>
          </a:lstStyle>
          <a:p>
            <a:pPr marL="0" indent="0">
              <a:spcBef>
                <a:spcPts val="0"/>
              </a:spcBef>
              <a:buNone/>
            </a:pPr>
            <a:r>
              <a:rPr lang="en-US" sz="2400" b="1" dirty="0">
                <a:solidFill>
                  <a:schemeClr val="accent6">
                    <a:lumMod val="75000"/>
                  </a:schemeClr>
                </a:solidFill>
                <a:effectLst/>
                <a:latin typeface="Calibri" panose="020F0502020204030204" pitchFamily="34" charset="0"/>
                <a:ea typeface="DengXian" panose="02010600030101010101" pitchFamily="2" charset="-122"/>
                <a:cs typeface="Calibri" panose="020F0502020204030204" pitchFamily="34" charset="0"/>
              </a:rPr>
              <a:t>Value Proposition #5</a:t>
            </a:r>
            <a:r>
              <a:rPr lang="en-US" sz="2400" dirty="0">
                <a:solidFill>
                  <a:schemeClr val="accent6">
                    <a:lumMod val="75000"/>
                  </a:schemeClr>
                </a:solidFill>
                <a:effectLst/>
                <a:latin typeface="Calibri" panose="020F0502020204030204" pitchFamily="34" charset="0"/>
                <a:ea typeface="DengXian" panose="02010600030101010101" pitchFamily="2" charset="-122"/>
                <a:cs typeface="Calibri" panose="020F0502020204030204" pitchFamily="34" charset="0"/>
              </a:rPr>
              <a:t>: </a:t>
            </a:r>
            <a:r>
              <a:rPr lang="en-US" sz="2400" b="1" dirty="0">
                <a:solidFill>
                  <a:schemeClr val="accent6">
                    <a:lumMod val="75000"/>
                  </a:schemeClr>
                </a:solidFill>
                <a:effectLst/>
                <a:latin typeface="Calibri" panose="020F0502020204030204" pitchFamily="34" charset="0"/>
                <a:ea typeface="DengXian" panose="02010600030101010101" pitchFamily="2" charset="-122"/>
                <a:cs typeface="Calibri" panose="020F0502020204030204" pitchFamily="34" charset="0"/>
              </a:rPr>
              <a:t>Repetition</a:t>
            </a:r>
            <a:r>
              <a:rPr lang="en-US" sz="2400" dirty="0">
                <a:solidFill>
                  <a:schemeClr val="accent6">
                    <a:lumMod val="75000"/>
                  </a:schemeClr>
                </a:solidFill>
                <a:effectLst/>
                <a:latin typeface="Calibri" panose="020F0502020204030204" pitchFamily="34" charset="0"/>
                <a:ea typeface="DengXian" panose="02010600030101010101" pitchFamily="2" charset="-122"/>
                <a:cs typeface="Calibri" panose="020F0502020204030204" pitchFamily="34" charset="0"/>
              </a:rPr>
              <a:t> - Like a broken record – repeating your messages again and again – Make correct information more memorable</a:t>
            </a:r>
            <a:r>
              <a:rPr lang="en-US" sz="2400" dirty="0">
                <a:solidFill>
                  <a:schemeClr val="accent6">
                    <a:lumMod val="75000"/>
                  </a:schemeClr>
                </a:solidFill>
                <a:effectLst/>
                <a:latin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indent="0">
              <a:spcBef>
                <a:spcPts val="0"/>
              </a:spcBef>
              <a:spcAft>
                <a:spcPts val="0"/>
              </a:spcAft>
              <a:buNone/>
            </a:pPr>
            <a:endParaRPr lang="en-US" sz="2400" dirty="0">
              <a:solidFill>
                <a:schemeClr val="accent6">
                  <a:lumMod val="75000"/>
                </a:schemeClr>
              </a:solidFill>
              <a:effectLst/>
              <a:latin typeface="Calibri" panose="020F0502020204030204" pitchFamily="34" charset="0"/>
              <a:ea typeface="DengXian" panose="02010600030101010101" pitchFamily="2" charset="-122"/>
              <a:cs typeface="Calibri" panose="020F0502020204030204" pitchFamily="34" charset="0"/>
            </a:endParaRPr>
          </a:p>
        </p:txBody>
      </p:sp>
      <p:sp>
        <p:nvSpPr>
          <p:cNvPr id="9" name="TextBox 8">
            <a:extLst>
              <a:ext uri="{FF2B5EF4-FFF2-40B4-BE49-F238E27FC236}">
                <a16:creationId xmlns:a16="http://schemas.microsoft.com/office/drawing/2014/main" id="{7E006BEE-507D-EA49-A15B-0D48476CDAC2}"/>
              </a:ext>
            </a:extLst>
          </p:cNvPr>
          <p:cNvSpPr txBox="1"/>
          <p:nvPr/>
        </p:nvSpPr>
        <p:spPr>
          <a:xfrm>
            <a:off x="475429" y="1898812"/>
            <a:ext cx="4572000" cy="1754326"/>
          </a:xfrm>
          <a:prstGeom prst="rect">
            <a:avLst/>
          </a:prstGeom>
          <a:noFill/>
        </p:spPr>
        <p:txBody>
          <a:bodyPr wrap="square">
            <a:spAutoFit/>
          </a:bodyPr>
          <a:lstStyle/>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Can anyone explain why COVID treats individuals differently? I work at a nursing home and take care of a lady over 100 years that had covid for a few weeks and didn't die from it, including most of the residents who had it and survived (a small amount died).  </a:t>
            </a:r>
          </a:p>
        </p:txBody>
      </p:sp>
      <p:sp>
        <p:nvSpPr>
          <p:cNvPr id="11" name="TextBox 10">
            <a:extLst>
              <a:ext uri="{FF2B5EF4-FFF2-40B4-BE49-F238E27FC236}">
                <a16:creationId xmlns:a16="http://schemas.microsoft.com/office/drawing/2014/main" id="{BE5058C4-85A5-AD45-8069-D42093DF5FAF}"/>
              </a:ext>
            </a:extLst>
          </p:cNvPr>
          <p:cNvSpPr txBox="1"/>
          <p:nvPr/>
        </p:nvSpPr>
        <p:spPr>
          <a:xfrm>
            <a:off x="471491" y="3798675"/>
            <a:ext cx="4572000" cy="1200329"/>
          </a:xfrm>
          <a:prstGeom prst="rect">
            <a:avLst/>
          </a:prstGeom>
          <a:noFill/>
        </p:spPr>
        <p:txBody>
          <a:bodyPr wrap="square">
            <a:spAutoFit/>
          </a:bodyPr>
          <a:lstStyle/>
          <a:p>
            <a:pPr marL="0" marR="0">
              <a:spcBef>
                <a:spcPts val="0"/>
              </a:spcBef>
              <a:spcAft>
                <a:spcPts val="0"/>
              </a:spcAft>
            </a:pPr>
            <a:r>
              <a:rPr lang="en-US" dirty="0">
                <a:solidFill>
                  <a:srgbClr val="FF0000"/>
                </a:solidFill>
                <a:effectLst/>
                <a:latin typeface="Roboto" panose="02000000000000000000" pitchFamily="2" charset="0"/>
                <a:ea typeface="DengXian" panose="02010600030101010101" pitchFamily="2" charset="-122"/>
                <a:cs typeface="Times New Roman" panose="02020603050405020304" pitchFamily="18" charset="0"/>
              </a:rPr>
              <a:t>ANS: Because every person is unique in DNAs and physical features. That’s why every person shouldn’t gamble and every person needs a vaccine.</a:t>
            </a:r>
            <a:endParaRPr lang="en-US"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13" name="Picture 12">
            <a:extLst>
              <a:ext uri="{FF2B5EF4-FFF2-40B4-BE49-F238E27FC236}">
                <a16:creationId xmlns:a16="http://schemas.microsoft.com/office/drawing/2014/main" id="{D2750FF9-0E40-C74B-8348-316CD9A0DC6B}"/>
              </a:ext>
            </a:extLst>
          </p:cNvPr>
          <p:cNvPicPr>
            <a:picLocks noChangeAspect="1"/>
          </p:cNvPicPr>
          <p:nvPr/>
        </p:nvPicPr>
        <p:blipFill>
          <a:blip r:embed="rId5"/>
          <a:stretch>
            <a:fillRect/>
          </a:stretch>
        </p:blipFill>
        <p:spPr>
          <a:xfrm>
            <a:off x="5753847" y="1867553"/>
            <a:ext cx="2106973" cy="2106973"/>
          </a:xfrm>
          <a:prstGeom prst="rect">
            <a:avLst/>
          </a:prstGeom>
        </p:spPr>
      </p:pic>
      <p:pic>
        <p:nvPicPr>
          <p:cNvPr id="15" name="Picture 14">
            <a:extLst>
              <a:ext uri="{FF2B5EF4-FFF2-40B4-BE49-F238E27FC236}">
                <a16:creationId xmlns:a16="http://schemas.microsoft.com/office/drawing/2014/main" id="{4A57EFCB-4BEB-174C-9296-893D96EA2309}"/>
              </a:ext>
            </a:extLst>
          </p:cNvPr>
          <p:cNvPicPr>
            <a:picLocks noChangeAspect="1"/>
          </p:cNvPicPr>
          <p:nvPr/>
        </p:nvPicPr>
        <p:blipFill>
          <a:blip r:embed="rId6"/>
          <a:stretch>
            <a:fillRect/>
          </a:stretch>
        </p:blipFill>
        <p:spPr>
          <a:xfrm>
            <a:off x="6807333" y="3767628"/>
            <a:ext cx="2240205" cy="2240205"/>
          </a:xfrm>
          <a:prstGeom prst="rect">
            <a:avLst/>
          </a:prstGeom>
        </p:spPr>
      </p:pic>
      <p:pic>
        <p:nvPicPr>
          <p:cNvPr id="17" name="Picture 16">
            <a:extLst>
              <a:ext uri="{FF2B5EF4-FFF2-40B4-BE49-F238E27FC236}">
                <a16:creationId xmlns:a16="http://schemas.microsoft.com/office/drawing/2014/main" id="{FED8104F-C97F-584D-9804-ABE4D217DDD5}"/>
              </a:ext>
            </a:extLst>
          </p:cNvPr>
          <p:cNvPicPr>
            <a:picLocks noChangeAspect="1"/>
          </p:cNvPicPr>
          <p:nvPr/>
        </p:nvPicPr>
        <p:blipFill>
          <a:blip r:embed="rId7"/>
          <a:stretch>
            <a:fillRect/>
          </a:stretch>
        </p:blipFill>
        <p:spPr>
          <a:xfrm>
            <a:off x="4967982" y="3905640"/>
            <a:ext cx="1914861" cy="2937571"/>
          </a:xfrm>
          <a:prstGeom prst="rect">
            <a:avLst/>
          </a:prstGeom>
        </p:spPr>
      </p:pic>
      <p:pic>
        <p:nvPicPr>
          <p:cNvPr id="19" name="Picture 18">
            <a:extLst>
              <a:ext uri="{FF2B5EF4-FFF2-40B4-BE49-F238E27FC236}">
                <a16:creationId xmlns:a16="http://schemas.microsoft.com/office/drawing/2014/main" id="{10D6009D-ABB6-9848-951C-F994AF6E1140}"/>
              </a:ext>
            </a:extLst>
          </p:cNvPr>
          <p:cNvPicPr>
            <a:picLocks noChangeAspect="1"/>
          </p:cNvPicPr>
          <p:nvPr/>
        </p:nvPicPr>
        <p:blipFill>
          <a:blip r:embed="rId8"/>
          <a:stretch>
            <a:fillRect/>
          </a:stretch>
        </p:blipFill>
        <p:spPr>
          <a:xfrm>
            <a:off x="3053121" y="4829888"/>
            <a:ext cx="1914861" cy="1914861"/>
          </a:xfrm>
          <a:prstGeom prst="rect">
            <a:avLst/>
          </a:prstGeom>
        </p:spPr>
      </p:pic>
    </p:spTree>
    <p:extLst>
      <p:ext uri="{BB962C8B-B14F-4D97-AF65-F5344CB8AC3E}">
        <p14:creationId xmlns:p14="http://schemas.microsoft.com/office/powerpoint/2010/main" val="1553028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r"/>
            <a:r>
              <a:rPr lang="en-US" sz="4900" dirty="0"/>
              <a:t>Project HEALINGS</a:t>
            </a:r>
          </a:p>
        </p:txBody>
      </p:sp>
      <p:sp>
        <p:nvSpPr>
          <p:cNvPr id="7" name="Rectangle 6"/>
          <p:cNvSpPr/>
          <p:nvPr/>
        </p:nvSpPr>
        <p:spPr>
          <a:xfrm>
            <a:off x="1817975" y="2029131"/>
            <a:ext cx="7036465" cy="3416320"/>
          </a:xfrm>
          <a:prstGeom prst="rect">
            <a:avLst/>
          </a:prstGeom>
        </p:spPr>
        <p:txBody>
          <a:bodyPr wrap="square">
            <a:spAutoFit/>
          </a:bodyPr>
          <a:lstStyle/>
          <a:p>
            <a:endParaRPr lang="en-US" b="1" dirty="0">
              <a:solidFill>
                <a:schemeClr val="accent4"/>
              </a:solidFill>
              <a:latin typeface="Zapf Dingbats"/>
            </a:endParaRPr>
          </a:p>
          <a:p>
            <a:endParaRPr lang="en-US" b="1" dirty="0">
              <a:solidFill>
                <a:schemeClr val="accent4"/>
              </a:solidFill>
              <a:latin typeface="Zapf Dingbats"/>
            </a:endParaRPr>
          </a:p>
          <a:p>
            <a:endParaRPr lang="en-US" b="1" dirty="0">
              <a:solidFill>
                <a:schemeClr val="accent4"/>
              </a:solidFill>
              <a:latin typeface="Zapf Dingbats"/>
            </a:endParaRPr>
          </a:p>
          <a:p>
            <a:endParaRPr lang="en-US" b="1" dirty="0">
              <a:solidFill>
                <a:schemeClr val="accent4"/>
              </a:solidFill>
              <a:latin typeface="Zapf Dingbats"/>
            </a:endParaRPr>
          </a:p>
          <a:p>
            <a:endParaRPr lang="en-US" b="1" dirty="0">
              <a:solidFill>
                <a:schemeClr val="accent4"/>
              </a:solidFill>
              <a:latin typeface="Zapf Dingbats"/>
            </a:endParaRPr>
          </a:p>
          <a:p>
            <a:endParaRPr lang="en-US" b="1" dirty="0">
              <a:solidFill>
                <a:schemeClr val="accent4"/>
              </a:solidFill>
              <a:latin typeface="Zapf Dingbats"/>
            </a:endParaRPr>
          </a:p>
          <a:p>
            <a:endParaRPr lang="en-US" b="1" dirty="0">
              <a:solidFill>
                <a:schemeClr val="accent4"/>
              </a:solidFill>
              <a:latin typeface="Zapf Dingbats"/>
            </a:endParaRPr>
          </a:p>
          <a:p>
            <a:endParaRPr lang="en-US" b="1" dirty="0">
              <a:solidFill>
                <a:schemeClr val="accent4"/>
              </a:solidFill>
              <a:latin typeface="Zapf Dingbats"/>
            </a:endParaRPr>
          </a:p>
          <a:p>
            <a:endParaRPr lang="en-US" b="1" dirty="0">
              <a:solidFill>
                <a:schemeClr val="accent4"/>
              </a:solidFill>
              <a:latin typeface="Zapf Dingbats"/>
            </a:endParaRPr>
          </a:p>
          <a:p>
            <a:endParaRPr lang="en-US" dirty="0"/>
          </a:p>
          <a:p>
            <a:endParaRPr lang="en-US" dirty="0"/>
          </a:p>
          <a:p>
            <a:pPr>
              <a:buFont typeface="Zapf Dingbats" charset="2"/>
              <a:buChar char="n"/>
            </a:pPr>
            <a:endParaRPr lang="en-US" dirty="0"/>
          </a:p>
        </p:txBody>
      </p:sp>
      <p:sp>
        <p:nvSpPr>
          <p:cNvPr id="6" name="TextBox 5"/>
          <p:cNvSpPr txBox="1"/>
          <p:nvPr/>
        </p:nvSpPr>
        <p:spPr>
          <a:xfrm>
            <a:off x="3098202" y="2778552"/>
            <a:ext cx="5260490" cy="3447098"/>
          </a:xfrm>
          <a:prstGeom prst="rect">
            <a:avLst/>
          </a:prstGeom>
          <a:noFill/>
        </p:spPr>
        <p:txBody>
          <a:bodyPr wrap="square" rtlCol="0">
            <a:spAutoFit/>
          </a:bodyPr>
          <a:lstStyle/>
          <a:p>
            <a:r>
              <a:rPr lang="en-US" sz="6000" b="1" dirty="0">
                <a:solidFill>
                  <a:schemeClr val="accent1">
                    <a:lumMod val="75000"/>
                  </a:schemeClr>
                </a:solidFill>
                <a:latin typeface="Papyrus"/>
              </a:rPr>
              <a:t>Combating Misinformation</a:t>
            </a:r>
            <a:endParaRPr lang="en-US" sz="2000" dirty="0">
              <a:solidFill>
                <a:schemeClr val="accent1">
                  <a:lumMod val="75000"/>
                </a:schemeClr>
              </a:solidFill>
              <a:latin typeface="Papyrus"/>
            </a:endParaRPr>
          </a:p>
          <a:p>
            <a:endParaRPr lang="en-US" sz="1600" dirty="0">
              <a:solidFill>
                <a:schemeClr val="accent1">
                  <a:lumMod val="75000"/>
                </a:schemeClr>
              </a:solidFill>
            </a:endParaRPr>
          </a:p>
          <a:p>
            <a:pPr algn="r"/>
            <a:endParaRPr lang="en-US" sz="1600" dirty="0">
              <a:solidFill>
                <a:schemeClr val="accent1">
                  <a:lumMod val="75000"/>
                </a:schemeClr>
              </a:solidFill>
            </a:endParaRPr>
          </a:p>
          <a:p>
            <a:pPr algn="r"/>
            <a:r>
              <a:rPr lang="en-US" sz="1600" dirty="0">
                <a:solidFill>
                  <a:schemeClr val="accent1">
                    <a:lumMod val="75000"/>
                  </a:schemeClr>
                </a:solidFill>
              </a:rPr>
              <a:t>Presented by: Ange Hwang</a:t>
            </a:r>
          </a:p>
          <a:p>
            <a:pPr algn="r"/>
            <a:r>
              <a:rPr lang="en-US" sz="1600" dirty="0">
                <a:solidFill>
                  <a:schemeClr val="accent1">
                    <a:lumMod val="75000"/>
                  </a:schemeClr>
                </a:solidFill>
              </a:rPr>
              <a:t>Executive Director</a:t>
            </a:r>
          </a:p>
          <a:p>
            <a:pPr algn="r"/>
            <a:r>
              <a:rPr lang="en-US" sz="1600" dirty="0">
                <a:solidFill>
                  <a:schemeClr val="accent1">
                    <a:lumMod val="75000"/>
                  </a:schemeClr>
                </a:solidFill>
              </a:rPr>
              <a:t>Asian Media Access</a:t>
            </a:r>
          </a:p>
          <a:p>
            <a:endParaRPr lang="en-US" dirty="0"/>
          </a:p>
        </p:txBody>
      </p:sp>
      <p:pic>
        <p:nvPicPr>
          <p:cNvPr id="5" name="Picture 4">
            <a:extLst>
              <a:ext uri="{FF2B5EF4-FFF2-40B4-BE49-F238E27FC236}">
                <a16:creationId xmlns:a16="http://schemas.microsoft.com/office/drawing/2014/main" id="{F85A03FF-8DB2-4C6F-9C9B-D324C528FA37}"/>
              </a:ext>
            </a:extLst>
          </p:cNvPr>
          <p:cNvPicPr>
            <a:picLocks noChangeAspect="1"/>
          </p:cNvPicPr>
          <p:nvPr/>
        </p:nvPicPr>
        <p:blipFill>
          <a:blip r:embed="rId2"/>
          <a:stretch>
            <a:fillRect/>
          </a:stretch>
        </p:blipFill>
        <p:spPr>
          <a:xfrm>
            <a:off x="669471" y="3238051"/>
            <a:ext cx="2341791" cy="2319129"/>
          </a:xfrm>
          <a:prstGeom prst="rect">
            <a:avLst/>
          </a:prstGeom>
        </p:spPr>
      </p:pic>
      <p:pic>
        <p:nvPicPr>
          <p:cNvPr id="8" name="Picture 7">
            <a:extLst>
              <a:ext uri="{FF2B5EF4-FFF2-40B4-BE49-F238E27FC236}">
                <a16:creationId xmlns:a16="http://schemas.microsoft.com/office/drawing/2014/main" id="{0578C20D-BCE5-4338-9779-732BC77D4945}"/>
              </a:ext>
            </a:extLst>
          </p:cNvPr>
          <p:cNvPicPr>
            <a:picLocks noChangeAspect="1"/>
          </p:cNvPicPr>
          <p:nvPr/>
        </p:nvPicPr>
        <p:blipFill rotWithShape="1">
          <a:blip r:embed="rId3"/>
          <a:srcRect l="724" t="-9525" r="410" b="-1"/>
          <a:stretch/>
        </p:blipFill>
        <p:spPr>
          <a:xfrm>
            <a:off x="289560" y="1846555"/>
            <a:ext cx="8582636" cy="19568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2"/>
          <p:cNvSpPr txBox="1">
            <a:spLocks noGrp="1"/>
          </p:cNvSpPr>
          <p:nvPr>
            <p:ph type="title"/>
          </p:nvPr>
        </p:nvSpPr>
        <p:spPr>
          <a:xfrm>
            <a:off x="311700" y="1114100"/>
            <a:ext cx="8520600" cy="707400"/>
          </a:xfrm>
          <a:prstGeom prst="rect">
            <a:avLst/>
          </a:prstGeom>
          <a:noFill/>
          <a:ln>
            <a:noFill/>
          </a:ln>
        </p:spPr>
        <p:txBody>
          <a:bodyPr spcFirstLastPara="1" vert="horz" wrap="square" lIns="91425" tIns="91425" rIns="91425" bIns="91425" rtlCol="0" anchor="t" anchorCtr="0">
            <a:normAutofit fontScale="90000"/>
          </a:bodyPr>
          <a:lstStyle/>
          <a:p>
            <a:pPr>
              <a:buSzPct val="111111"/>
            </a:pPr>
            <a:r>
              <a:rPr lang="en"/>
              <a:t>Gambling, Shopping, and Winning </a:t>
            </a:r>
            <a:endParaRPr/>
          </a:p>
        </p:txBody>
      </p:sp>
      <p:pic>
        <p:nvPicPr>
          <p:cNvPr id="5" name="Picture 4">
            <a:extLst>
              <a:ext uri="{FF2B5EF4-FFF2-40B4-BE49-F238E27FC236}">
                <a16:creationId xmlns:a16="http://schemas.microsoft.com/office/drawing/2014/main" id="{A64D3D72-C2B2-495D-BD3D-4AE88D738A59}"/>
              </a:ext>
            </a:extLst>
          </p:cNvPr>
          <p:cNvPicPr>
            <a:picLocks noChangeAspect="1"/>
          </p:cNvPicPr>
          <p:nvPr/>
        </p:nvPicPr>
        <p:blipFill rotWithShape="1">
          <a:blip r:embed="rId3"/>
          <a:srcRect l="724" t="-9525" r="410" b="-1"/>
          <a:stretch/>
        </p:blipFill>
        <p:spPr>
          <a:xfrm>
            <a:off x="0" y="6649521"/>
            <a:ext cx="9144000" cy="208479"/>
          </a:xfrm>
          <a:prstGeom prst="rect">
            <a:avLst/>
          </a:prstGeom>
        </p:spPr>
      </p:pic>
      <p:sp>
        <p:nvSpPr>
          <p:cNvPr id="6" name="TextBox 5">
            <a:extLst>
              <a:ext uri="{FF2B5EF4-FFF2-40B4-BE49-F238E27FC236}">
                <a16:creationId xmlns:a16="http://schemas.microsoft.com/office/drawing/2014/main" id="{04A3D8F2-F63C-164C-A43F-561A83E3AD7A}"/>
              </a:ext>
            </a:extLst>
          </p:cNvPr>
          <p:cNvSpPr txBox="1"/>
          <p:nvPr/>
        </p:nvSpPr>
        <p:spPr>
          <a:xfrm>
            <a:off x="1109133" y="3699074"/>
            <a:ext cx="5748867" cy="2800767"/>
          </a:xfrm>
          <a:prstGeom prst="rect">
            <a:avLst/>
          </a:prstGeom>
          <a:noFill/>
        </p:spPr>
        <p:txBody>
          <a:bodyPr wrap="square">
            <a:spAutoFit/>
          </a:bodyPr>
          <a:lstStyle/>
          <a:p>
            <a:r>
              <a:rPr lang="en-US" sz="2800" dirty="0">
                <a:hlinkClick r:id="rId4"/>
              </a:rPr>
              <a:t>https://www.themanufacturinginstitute.org/research/thisisourshot/</a:t>
            </a:r>
            <a:endParaRPr lang="en-US" sz="2800" dirty="0"/>
          </a:p>
          <a:p>
            <a:endParaRPr lang="en-US" sz="2800" dirty="0"/>
          </a:p>
          <a:p>
            <a:r>
              <a:rPr lang="en-US" sz="2800" dirty="0">
                <a:hlinkClick r:id="rId5"/>
              </a:rPr>
              <a:t>https://sites.google.com/ideo.org/nojudgment/home</a:t>
            </a:r>
            <a:endParaRPr lang="en-US" sz="2800" dirty="0"/>
          </a:p>
          <a:p>
            <a:endParaRPr lang="en-US" dirty="0"/>
          </a:p>
          <a:p>
            <a:endParaRPr lang="en-US" dirty="0"/>
          </a:p>
        </p:txBody>
      </p:sp>
      <p:sp>
        <p:nvSpPr>
          <p:cNvPr id="4" name="TextBox 3">
            <a:extLst>
              <a:ext uri="{FF2B5EF4-FFF2-40B4-BE49-F238E27FC236}">
                <a16:creationId xmlns:a16="http://schemas.microsoft.com/office/drawing/2014/main" id="{E65B61D0-7CCD-3D4F-AE11-80C781325F9F}"/>
              </a:ext>
            </a:extLst>
          </p:cNvPr>
          <p:cNvSpPr txBox="1"/>
          <p:nvPr/>
        </p:nvSpPr>
        <p:spPr>
          <a:xfrm>
            <a:off x="1109133" y="759671"/>
            <a:ext cx="6472767" cy="2800767"/>
          </a:xfrm>
          <a:prstGeom prst="rect">
            <a:avLst/>
          </a:prstGeom>
          <a:noFill/>
        </p:spPr>
        <p:txBody>
          <a:bodyPr wrap="square" rtlCol="0">
            <a:spAutoFit/>
          </a:bodyPr>
          <a:lstStyle/>
          <a:p>
            <a:r>
              <a:rPr lang="en-US" sz="4400" dirty="0">
                <a:solidFill>
                  <a:schemeClr val="accent1">
                    <a:lumMod val="75000"/>
                  </a:schemeClr>
                </a:solidFill>
              </a:rPr>
              <a:t>Different than health-centered social media posts, check these sites for good examples:</a:t>
            </a:r>
          </a:p>
        </p:txBody>
      </p:sp>
    </p:spTree>
    <p:extLst>
      <p:ext uri="{BB962C8B-B14F-4D97-AF65-F5344CB8AC3E}">
        <p14:creationId xmlns:p14="http://schemas.microsoft.com/office/powerpoint/2010/main" val="3439182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3005B-5176-7E49-9B23-5FFB2A5AF16F}"/>
              </a:ext>
            </a:extLst>
          </p:cNvPr>
          <p:cNvSpPr>
            <a:spLocks noGrp="1"/>
          </p:cNvSpPr>
          <p:nvPr>
            <p:ph type="title"/>
          </p:nvPr>
        </p:nvSpPr>
        <p:spPr/>
        <p:txBody>
          <a:bodyPr/>
          <a:lstStyle/>
          <a:p>
            <a:pPr algn="l"/>
            <a:r>
              <a:rPr lang="en-US" dirty="0"/>
              <a:t> SIMPLE THINGS WE CAN DO</a:t>
            </a:r>
          </a:p>
        </p:txBody>
      </p:sp>
      <p:pic>
        <p:nvPicPr>
          <p:cNvPr id="5" name="Picture 4">
            <a:extLst>
              <a:ext uri="{FF2B5EF4-FFF2-40B4-BE49-F238E27FC236}">
                <a16:creationId xmlns:a16="http://schemas.microsoft.com/office/drawing/2014/main" id="{FBE35729-517E-544B-9C99-1188599DF047}"/>
              </a:ext>
            </a:extLst>
          </p:cNvPr>
          <p:cNvPicPr>
            <a:picLocks noChangeAspect="1"/>
          </p:cNvPicPr>
          <p:nvPr/>
        </p:nvPicPr>
        <p:blipFill>
          <a:blip r:embed="rId2"/>
          <a:stretch>
            <a:fillRect/>
          </a:stretch>
        </p:blipFill>
        <p:spPr>
          <a:xfrm>
            <a:off x="-75306" y="1836867"/>
            <a:ext cx="4741433" cy="4741433"/>
          </a:xfrm>
          <a:prstGeom prst="rect">
            <a:avLst/>
          </a:prstGeom>
        </p:spPr>
      </p:pic>
      <p:pic>
        <p:nvPicPr>
          <p:cNvPr id="7" name="Picture 6">
            <a:extLst>
              <a:ext uri="{FF2B5EF4-FFF2-40B4-BE49-F238E27FC236}">
                <a16:creationId xmlns:a16="http://schemas.microsoft.com/office/drawing/2014/main" id="{EA71B053-E851-974E-8398-CF93527F8151}"/>
              </a:ext>
            </a:extLst>
          </p:cNvPr>
          <p:cNvPicPr>
            <a:picLocks noChangeAspect="1"/>
          </p:cNvPicPr>
          <p:nvPr/>
        </p:nvPicPr>
        <p:blipFill>
          <a:blip r:embed="rId3"/>
          <a:stretch>
            <a:fillRect/>
          </a:stretch>
        </p:blipFill>
        <p:spPr>
          <a:xfrm>
            <a:off x="4464420" y="1836867"/>
            <a:ext cx="4741433" cy="4741433"/>
          </a:xfrm>
          <a:prstGeom prst="rect">
            <a:avLst/>
          </a:prstGeom>
        </p:spPr>
      </p:pic>
    </p:spTree>
    <p:extLst>
      <p:ext uri="{BB962C8B-B14F-4D97-AF65-F5344CB8AC3E}">
        <p14:creationId xmlns:p14="http://schemas.microsoft.com/office/powerpoint/2010/main" val="2632733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2"/>
          <p:cNvSpPr txBox="1">
            <a:spLocks noGrp="1"/>
          </p:cNvSpPr>
          <p:nvPr>
            <p:ph type="title"/>
          </p:nvPr>
        </p:nvSpPr>
        <p:spPr>
          <a:xfrm>
            <a:off x="311700" y="1114100"/>
            <a:ext cx="8520600" cy="707400"/>
          </a:xfrm>
          <a:prstGeom prst="rect">
            <a:avLst/>
          </a:prstGeom>
          <a:noFill/>
          <a:ln>
            <a:noFill/>
          </a:ln>
        </p:spPr>
        <p:txBody>
          <a:bodyPr spcFirstLastPara="1" vert="horz" wrap="square" lIns="91425" tIns="91425" rIns="91425" bIns="91425" rtlCol="0" anchor="t" anchorCtr="0">
            <a:normAutofit fontScale="90000"/>
          </a:bodyPr>
          <a:lstStyle/>
          <a:p>
            <a:pPr>
              <a:buSzPct val="111111"/>
            </a:pPr>
            <a:r>
              <a:rPr lang="en"/>
              <a:t>Gambling, Shopping, and Winning </a:t>
            </a:r>
            <a:endParaRPr/>
          </a:p>
        </p:txBody>
      </p:sp>
      <p:pic>
        <p:nvPicPr>
          <p:cNvPr id="5" name="Picture 4">
            <a:extLst>
              <a:ext uri="{FF2B5EF4-FFF2-40B4-BE49-F238E27FC236}">
                <a16:creationId xmlns:a16="http://schemas.microsoft.com/office/drawing/2014/main" id="{A64D3D72-C2B2-495D-BD3D-4AE88D738A59}"/>
              </a:ext>
            </a:extLst>
          </p:cNvPr>
          <p:cNvPicPr>
            <a:picLocks noChangeAspect="1"/>
          </p:cNvPicPr>
          <p:nvPr/>
        </p:nvPicPr>
        <p:blipFill rotWithShape="1">
          <a:blip r:embed="rId3"/>
          <a:srcRect l="724" t="-9525" r="410" b="-1"/>
          <a:stretch/>
        </p:blipFill>
        <p:spPr>
          <a:xfrm>
            <a:off x="0" y="6649521"/>
            <a:ext cx="9144000" cy="208479"/>
          </a:xfrm>
          <a:prstGeom prst="rect">
            <a:avLst/>
          </a:prstGeom>
        </p:spPr>
      </p:pic>
      <p:pic>
        <p:nvPicPr>
          <p:cNvPr id="3" name="Picture 2">
            <a:extLst>
              <a:ext uri="{FF2B5EF4-FFF2-40B4-BE49-F238E27FC236}">
                <a16:creationId xmlns:a16="http://schemas.microsoft.com/office/drawing/2014/main" id="{45E78D4A-0F27-894E-9C24-AC0F380C3373}"/>
              </a:ext>
            </a:extLst>
          </p:cNvPr>
          <p:cNvPicPr>
            <a:picLocks noChangeAspect="1"/>
          </p:cNvPicPr>
          <p:nvPr/>
        </p:nvPicPr>
        <p:blipFill>
          <a:blip r:embed="rId4"/>
          <a:stretch>
            <a:fillRect/>
          </a:stretch>
        </p:blipFill>
        <p:spPr>
          <a:xfrm>
            <a:off x="2235200" y="381000"/>
            <a:ext cx="4673600" cy="6096000"/>
          </a:xfrm>
          <a:prstGeom prst="rect">
            <a:avLst/>
          </a:prstGeom>
        </p:spPr>
      </p:pic>
    </p:spTree>
    <p:extLst>
      <p:ext uri="{BB962C8B-B14F-4D97-AF65-F5344CB8AC3E}">
        <p14:creationId xmlns:p14="http://schemas.microsoft.com/office/powerpoint/2010/main" val="2942039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3005B-5176-7E49-9B23-5FFB2A5AF16F}"/>
              </a:ext>
            </a:extLst>
          </p:cNvPr>
          <p:cNvSpPr>
            <a:spLocks noGrp="1"/>
          </p:cNvSpPr>
          <p:nvPr>
            <p:ph type="title"/>
          </p:nvPr>
        </p:nvSpPr>
        <p:spPr/>
        <p:txBody>
          <a:bodyPr/>
          <a:lstStyle/>
          <a:p>
            <a:pPr algn="l"/>
            <a:r>
              <a:rPr lang="en-US" dirty="0"/>
              <a:t> NOT DO – examples from MDH</a:t>
            </a:r>
          </a:p>
        </p:txBody>
      </p:sp>
      <p:pic>
        <p:nvPicPr>
          <p:cNvPr id="10" name="Picture 9">
            <a:extLst>
              <a:ext uri="{FF2B5EF4-FFF2-40B4-BE49-F238E27FC236}">
                <a16:creationId xmlns:a16="http://schemas.microsoft.com/office/drawing/2014/main" id="{60903785-308B-444E-9BF5-1DCC47DC6B76}"/>
              </a:ext>
            </a:extLst>
          </p:cNvPr>
          <p:cNvPicPr>
            <a:picLocks noChangeAspect="1"/>
          </p:cNvPicPr>
          <p:nvPr/>
        </p:nvPicPr>
        <p:blipFill>
          <a:blip r:embed="rId2"/>
          <a:stretch>
            <a:fillRect/>
          </a:stretch>
        </p:blipFill>
        <p:spPr>
          <a:xfrm>
            <a:off x="4424341" y="2795976"/>
            <a:ext cx="4732815" cy="4191107"/>
          </a:xfrm>
          <a:prstGeom prst="rect">
            <a:avLst/>
          </a:prstGeom>
        </p:spPr>
      </p:pic>
      <p:pic>
        <p:nvPicPr>
          <p:cNvPr id="14" name="Picture 13">
            <a:extLst>
              <a:ext uri="{FF2B5EF4-FFF2-40B4-BE49-F238E27FC236}">
                <a16:creationId xmlns:a16="http://schemas.microsoft.com/office/drawing/2014/main" id="{13D75E39-3409-1B4B-ABF0-7BF62DA8C20B}"/>
              </a:ext>
            </a:extLst>
          </p:cNvPr>
          <p:cNvPicPr>
            <a:picLocks noChangeAspect="1"/>
          </p:cNvPicPr>
          <p:nvPr/>
        </p:nvPicPr>
        <p:blipFill>
          <a:blip r:embed="rId3"/>
          <a:stretch>
            <a:fillRect/>
          </a:stretch>
        </p:blipFill>
        <p:spPr>
          <a:xfrm>
            <a:off x="-598689" y="4450503"/>
            <a:ext cx="2804844" cy="2317796"/>
          </a:xfrm>
          <a:prstGeom prst="rect">
            <a:avLst/>
          </a:prstGeom>
        </p:spPr>
      </p:pic>
      <p:pic>
        <p:nvPicPr>
          <p:cNvPr id="4" name="Picture 3">
            <a:extLst>
              <a:ext uri="{FF2B5EF4-FFF2-40B4-BE49-F238E27FC236}">
                <a16:creationId xmlns:a16="http://schemas.microsoft.com/office/drawing/2014/main" id="{FFA5A8CC-26C0-2042-A081-DB1EF7667B55}"/>
              </a:ext>
            </a:extLst>
          </p:cNvPr>
          <p:cNvPicPr>
            <a:picLocks noChangeAspect="1"/>
          </p:cNvPicPr>
          <p:nvPr/>
        </p:nvPicPr>
        <p:blipFill>
          <a:blip r:embed="rId4"/>
          <a:stretch>
            <a:fillRect/>
          </a:stretch>
        </p:blipFill>
        <p:spPr>
          <a:xfrm>
            <a:off x="2071091" y="2329946"/>
            <a:ext cx="4706501" cy="4191107"/>
          </a:xfrm>
          <a:prstGeom prst="rect">
            <a:avLst/>
          </a:prstGeom>
        </p:spPr>
      </p:pic>
      <p:pic>
        <p:nvPicPr>
          <p:cNvPr id="12" name="Picture 11">
            <a:extLst>
              <a:ext uri="{FF2B5EF4-FFF2-40B4-BE49-F238E27FC236}">
                <a16:creationId xmlns:a16="http://schemas.microsoft.com/office/drawing/2014/main" id="{72719ACE-C428-EE47-A9A5-08E91B52B0DE}"/>
              </a:ext>
            </a:extLst>
          </p:cNvPr>
          <p:cNvPicPr>
            <a:picLocks noChangeAspect="1"/>
          </p:cNvPicPr>
          <p:nvPr/>
        </p:nvPicPr>
        <p:blipFill>
          <a:blip r:embed="rId5"/>
          <a:stretch>
            <a:fillRect/>
          </a:stretch>
        </p:blipFill>
        <p:spPr>
          <a:xfrm>
            <a:off x="265367" y="2033843"/>
            <a:ext cx="4145818" cy="2006041"/>
          </a:xfrm>
          <a:prstGeom prst="rect">
            <a:avLst/>
          </a:prstGeom>
        </p:spPr>
      </p:pic>
    </p:spTree>
    <p:extLst>
      <p:ext uri="{BB962C8B-B14F-4D97-AF65-F5344CB8AC3E}">
        <p14:creationId xmlns:p14="http://schemas.microsoft.com/office/powerpoint/2010/main" val="197117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r"/>
            <a:r>
              <a:rPr lang="en-US" sz="4900" dirty="0"/>
              <a:t>Project HEALINGS</a:t>
            </a:r>
          </a:p>
        </p:txBody>
      </p:sp>
      <p:sp>
        <p:nvSpPr>
          <p:cNvPr id="7" name="Rectangle 6"/>
          <p:cNvSpPr/>
          <p:nvPr/>
        </p:nvSpPr>
        <p:spPr>
          <a:xfrm>
            <a:off x="1858615" y="2029131"/>
            <a:ext cx="7031761" cy="3416320"/>
          </a:xfrm>
          <a:prstGeom prst="rect">
            <a:avLst/>
          </a:prstGeom>
        </p:spPr>
        <p:txBody>
          <a:bodyPr wrap="square">
            <a:spAutoFit/>
          </a:bodyPr>
          <a:lstStyle/>
          <a:p>
            <a:endParaRPr lang="en-US" b="1" dirty="0">
              <a:solidFill>
                <a:schemeClr val="accent4"/>
              </a:solidFill>
              <a:latin typeface="Zapf Dingbats"/>
            </a:endParaRPr>
          </a:p>
          <a:p>
            <a:endParaRPr lang="en-US" b="1" dirty="0">
              <a:solidFill>
                <a:schemeClr val="accent4"/>
              </a:solidFill>
              <a:latin typeface="Zapf Dingbats"/>
            </a:endParaRPr>
          </a:p>
          <a:p>
            <a:endParaRPr lang="en-US" b="1" dirty="0">
              <a:solidFill>
                <a:schemeClr val="accent4"/>
              </a:solidFill>
              <a:latin typeface="Zapf Dingbats"/>
            </a:endParaRPr>
          </a:p>
          <a:p>
            <a:endParaRPr lang="en-US" b="1" dirty="0">
              <a:solidFill>
                <a:schemeClr val="accent4"/>
              </a:solidFill>
              <a:latin typeface="Zapf Dingbats"/>
            </a:endParaRPr>
          </a:p>
          <a:p>
            <a:endParaRPr lang="en-US" b="1" dirty="0">
              <a:solidFill>
                <a:schemeClr val="accent4"/>
              </a:solidFill>
              <a:latin typeface="Zapf Dingbats"/>
            </a:endParaRPr>
          </a:p>
          <a:p>
            <a:endParaRPr lang="en-US" b="1" dirty="0">
              <a:solidFill>
                <a:schemeClr val="accent4"/>
              </a:solidFill>
              <a:latin typeface="Zapf Dingbats"/>
            </a:endParaRPr>
          </a:p>
          <a:p>
            <a:endParaRPr lang="en-US" b="1" dirty="0">
              <a:solidFill>
                <a:schemeClr val="accent4"/>
              </a:solidFill>
              <a:latin typeface="Zapf Dingbats"/>
            </a:endParaRPr>
          </a:p>
          <a:p>
            <a:endParaRPr lang="en-US" b="1" dirty="0">
              <a:solidFill>
                <a:schemeClr val="accent4"/>
              </a:solidFill>
              <a:latin typeface="Zapf Dingbats"/>
            </a:endParaRPr>
          </a:p>
          <a:p>
            <a:endParaRPr lang="en-US" b="1" dirty="0">
              <a:solidFill>
                <a:schemeClr val="accent4"/>
              </a:solidFill>
              <a:latin typeface="Zapf Dingbats"/>
            </a:endParaRPr>
          </a:p>
          <a:p>
            <a:endParaRPr lang="en-US" dirty="0"/>
          </a:p>
          <a:p>
            <a:endParaRPr lang="en-US" dirty="0"/>
          </a:p>
          <a:p>
            <a:pPr>
              <a:buFont typeface="Zapf Dingbats" charset="2"/>
              <a:buChar char="n"/>
            </a:pPr>
            <a:endParaRPr lang="en-US" dirty="0"/>
          </a:p>
        </p:txBody>
      </p:sp>
      <p:sp>
        <p:nvSpPr>
          <p:cNvPr id="6" name="TextBox 5"/>
          <p:cNvSpPr txBox="1"/>
          <p:nvPr/>
        </p:nvSpPr>
        <p:spPr>
          <a:xfrm>
            <a:off x="4487334" y="2016644"/>
            <a:ext cx="4403042" cy="5139869"/>
          </a:xfrm>
          <a:prstGeom prst="rect">
            <a:avLst/>
          </a:prstGeom>
          <a:noFill/>
        </p:spPr>
        <p:txBody>
          <a:bodyPr wrap="square" rtlCol="0">
            <a:spAutoFit/>
          </a:bodyPr>
          <a:lstStyle/>
          <a:p>
            <a:endParaRPr lang="en-US" sz="2800" b="1" dirty="0">
              <a:solidFill>
                <a:schemeClr val="accent1">
                  <a:lumMod val="75000"/>
                </a:schemeClr>
              </a:solidFill>
              <a:latin typeface="Papyrus"/>
            </a:endParaRPr>
          </a:p>
          <a:p>
            <a:r>
              <a:rPr lang="en-US" sz="2800" b="1" dirty="0">
                <a:solidFill>
                  <a:schemeClr val="accent1">
                    <a:lumMod val="75000"/>
                  </a:schemeClr>
                </a:solidFill>
                <a:latin typeface="Papyrus"/>
              </a:rPr>
              <a:t>Ange Hwang</a:t>
            </a:r>
          </a:p>
          <a:p>
            <a:r>
              <a:rPr lang="en-US" sz="2800" b="1" dirty="0">
                <a:solidFill>
                  <a:schemeClr val="accent1">
                    <a:lumMod val="75000"/>
                  </a:schemeClr>
                </a:solidFill>
                <a:latin typeface="Papyrus"/>
                <a:hlinkClick r:id="rId2">
                  <a:extLst>
                    <a:ext uri="{A12FA001-AC4F-418D-AE19-62706E023703}">
                      <ahyp:hlinkClr xmlns:ahyp="http://schemas.microsoft.com/office/drawing/2018/hyperlinkcolor" val="tx"/>
                    </a:ext>
                  </a:extLst>
                </a:hlinkClick>
              </a:rPr>
              <a:t>angehwang@amamedia.org</a:t>
            </a:r>
            <a:endParaRPr lang="en-US" sz="2800" b="1" dirty="0">
              <a:solidFill>
                <a:schemeClr val="accent1">
                  <a:lumMod val="75000"/>
                </a:schemeClr>
              </a:solidFill>
              <a:latin typeface="Papyrus"/>
            </a:endParaRPr>
          </a:p>
          <a:p>
            <a:endParaRPr lang="en-US" sz="2800" b="1" dirty="0">
              <a:solidFill>
                <a:schemeClr val="accent1">
                  <a:lumMod val="75000"/>
                </a:schemeClr>
              </a:solidFill>
              <a:latin typeface="Papyrus"/>
            </a:endParaRPr>
          </a:p>
          <a:p>
            <a:r>
              <a:rPr lang="en-US" sz="2800" b="1" dirty="0">
                <a:solidFill>
                  <a:schemeClr val="accent1">
                    <a:lumMod val="75000"/>
                  </a:schemeClr>
                </a:solidFill>
                <a:latin typeface="Papyrus"/>
              </a:rPr>
              <a:t>Jiang Zhu</a:t>
            </a:r>
          </a:p>
          <a:p>
            <a:r>
              <a:rPr lang="en-US" sz="2800" b="1" dirty="0">
                <a:solidFill>
                  <a:schemeClr val="accent1">
                    <a:lumMod val="75000"/>
                  </a:schemeClr>
                </a:solidFill>
                <a:latin typeface="Papyrus"/>
                <a:hlinkClick r:id="rId3">
                  <a:extLst>
                    <a:ext uri="{A12FA001-AC4F-418D-AE19-62706E023703}">
                      <ahyp:hlinkClr xmlns:ahyp="http://schemas.microsoft.com/office/drawing/2018/hyperlinkcolor" val="tx"/>
                    </a:ext>
                  </a:extLst>
                </a:hlinkClick>
              </a:rPr>
              <a:t>Jiang.zhu@amamedia.org</a:t>
            </a:r>
            <a:endParaRPr lang="en-US" sz="2800" b="1" dirty="0">
              <a:solidFill>
                <a:schemeClr val="accent1">
                  <a:lumMod val="75000"/>
                </a:schemeClr>
              </a:solidFill>
              <a:latin typeface="Papyrus"/>
            </a:endParaRPr>
          </a:p>
          <a:p>
            <a:endParaRPr lang="en-US" sz="2800" b="1" dirty="0">
              <a:solidFill>
                <a:schemeClr val="accent1">
                  <a:lumMod val="75000"/>
                </a:schemeClr>
              </a:solidFill>
              <a:latin typeface="Papyrus"/>
            </a:endParaRPr>
          </a:p>
          <a:p>
            <a:endParaRPr lang="en-US" sz="2800" b="1" dirty="0">
              <a:solidFill>
                <a:schemeClr val="accent1">
                  <a:lumMod val="75000"/>
                </a:schemeClr>
              </a:solidFill>
              <a:latin typeface="Papyrus"/>
            </a:endParaRPr>
          </a:p>
          <a:p>
            <a:r>
              <a:rPr lang="en-US" sz="2800" b="1" dirty="0" err="1">
                <a:solidFill>
                  <a:schemeClr val="accent1">
                    <a:lumMod val="75000"/>
                  </a:schemeClr>
                </a:solidFill>
                <a:latin typeface="Papyrus"/>
              </a:rPr>
              <a:t>www.projecthealings.info</a:t>
            </a:r>
            <a:endParaRPr lang="en-US" sz="2800" b="1" dirty="0">
              <a:solidFill>
                <a:schemeClr val="accent1">
                  <a:lumMod val="75000"/>
                </a:schemeClr>
              </a:solidFill>
              <a:latin typeface="Papyrus"/>
            </a:endParaRPr>
          </a:p>
          <a:p>
            <a:endParaRPr lang="en-US" sz="2000" dirty="0">
              <a:latin typeface="Papyrus"/>
            </a:endParaRPr>
          </a:p>
          <a:p>
            <a:r>
              <a:rPr lang="en-US" sz="2000" dirty="0">
                <a:latin typeface="Papyrus"/>
              </a:rPr>
              <a:t> </a:t>
            </a:r>
          </a:p>
          <a:p>
            <a:endParaRPr lang="en-US" dirty="0"/>
          </a:p>
          <a:p>
            <a:endParaRPr lang="en-US" dirty="0"/>
          </a:p>
        </p:txBody>
      </p:sp>
      <p:pic>
        <p:nvPicPr>
          <p:cNvPr id="5" name="Picture 4">
            <a:extLst>
              <a:ext uri="{FF2B5EF4-FFF2-40B4-BE49-F238E27FC236}">
                <a16:creationId xmlns:a16="http://schemas.microsoft.com/office/drawing/2014/main" id="{29C3D679-6597-4F3F-B738-C6AAD13BAE13}"/>
              </a:ext>
            </a:extLst>
          </p:cNvPr>
          <p:cNvPicPr>
            <a:picLocks noChangeAspect="1"/>
          </p:cNvPicPr>
          <p:nvPr/>
        </p:nvPicPr>
        <p:blipFill>
          <a:blip r:embed="rId4"/>
          <a:stretch>
            <a:fillRect/>
          </a:stretch>
        </p:blipFill>
        <p:spPr>
          <a:xfrm>
            <a:off x="501240" y="2218380"/>
            <a:ext cx="3711623" cy="3719061"/>
          </a:xfrm>
          <a:prstGeom prst="rect">
            <a:avLst/>
          </a:prstGeom>
        </p:spPr>
      </p:pic>
      <p:pic>
        <p:nvPicPr>
          <p:cNvPr id="9" name="Picture 8">
            <a:extLst>
              <a:ext uri="{FF2B5EF4-FFF2-40B4-BE49-F238E27FC236}">
                <a16:creationId xmlns:a16="http://schemas.microsoft.com/office/drawing/2014/main" id="{6E388DF7-AB35-4A98-890F-BD345B18FBA7}"/>
              </a:ext>
            </a:extLst>
          </p:cNvPr>
          <p:cNvPicPr>
            <a:picLocks noChangeAspect="1"/>
          </p:cNvPicPr>
          <p:nvPr/>
        </p:nvPicPr>
        <p:blipFill rotWithShape="1">
          <a:blip r:embed="rId5"/>
          <a:srcRect l="724" t="-9525" r="410" b="-1"/>
          <a:stretch/>
        </p:blipFill>
        <p:spPr>
          <a:xfrm>
            <a:off x="289560" y="1846555"/>
            <a:ext cx="8582636" cy="195680"/>
          </a:xfrm>
          <a:prstGeom prst="rect">
            <a:avLst/>
          </a:prstGeom>
        </p:spPr>
      </p:pic>
    </p:spTree>
    <p:extLst>
      <p:ext uri="{BB962C8B-B14F-4D97-AF65-F5344CB8AC3E}">
        <p14:creationId xmlns:p14="http://schemas.microsoft.com/office/powerpoint/2010/main" val="3826006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1C7C61-EEBE-479A-AC28-EBE9C9E0F138}"/>
              </a:ext>
            </a:extLst>
          </p:cNvPr>
          <p:cNvPicPr>
            <a:picLocks noChangeAspect="1"/>
          </p:cNvPicPr>
          <p:nvPr/>
        </p:nvPicPr>
        <p:blipFill>
          <a:blip r:embed="rId2"/>
          <a:stretch>
            <a:fillRect/>
          </a:stretch>
        </p:blipFill>
        <p:spPr>
          <a:xfrm>
            <a:off x="0" y="6744749"/>
            <a:ext cx="9144000" cy="113251"/>
          </a:xfrm>
          <a:prstGeom prst="rect">
            <a:avLst/>
          </a:prstGeom>
        </p:spPr>
      </p:pic>
      <p:pic>
        <p:nvPicPr>
          <p:cNvPr id="4" name="Picture 3">
            <a:extLst>
              <a:ext uri="{FF2B5EF4-FFF2-40B4-BE49-F238E27FC236}">
                <a16:creationId xmlns:a16="http://schemas.microsoft.com/office/drawing/2014/main" id="{7536D336-4645-4138-B4B4-8EF063805760}"/>
              </a:ext>
            </a:extLst>
          </p:cNvPr>
          <p:cNvPicPr>
            <a:picLocks noChangeAspect="1"/>
          </p:cNvPicPr>
          <p:nvPr/>
        </p:nvPicPr>
        <p:blipFill>
          <a:blip r:embed="rId3"/>
          <a:stretch>
            <a:fillRect/>
          </a:stretch>
        </p:blipFill>
        <p:spPr>
          <a:xfrm>
            <a:off x="0" y="299719"/>
            <a:ext cx="3129281" cy="3129281"/>
          </a:xfrm>
          <a:prstGeom prst="rect">
            <a:avLst/>
          </a:prstGeom>
        </p:spPr>
      </p:pic>
      <p:pic>
        <p:nvPicPr>
          <p:cNvPr id="6" name="Picture 5">
            <a:extLst>
              <a:ext uri="{FF2B5EF4-FFF2-40B4-BE49-F238E27FC236}">
                <a16:creationId xmlns:a16="http://schemas.microsoft.com/office/drawing/2014/main" id="{F61C6155-3EB6-4F06-A593-0F965CBA53B8}"/>
              </a:ext>
            </a:extLst>
          </p:cNvPr>
          <p:cNvPicPr>
            <a:picLocks noChangeAspect="1"/>
          </p:cNvPicPr>
          <p:nvPr/>
        </p:nvPicPr>
        <p:blipFill>
          <a:blip r:embed="rId4"/>
          <a:stretch>
            <a:fillRect/>
          </a:stretch>
        </p:blipFill>
        <p:spPr>
          <a:xfrm>
            <a:off x="3007360" y="0"/>
            <a:ext cx="3129281" cy="3129281"/>
          </a:xfrm>
          <a:prstGeom prst="rect">
            <a:avLst/>
          </a:prstGeom>
        </p:spPr>
      </p:pic>
      <p:pic>
        <p:nvPicPr>
          <p:cNvPr id="12" name="Picture 11">
            <a:extLst>
              <a:ext uri="{FF2B5EF4-FFF2-40B4-BE49-F238E27FC236}">
                <a16:creationId xmlns:a16="http://schemas.microsoft.com/office/drawing/2014/main" id="{94B2F367-503C-4420-998E-90193EE81C9A}"/>
              </a:ext>
            </a:extLst>
          </p:cNvPr>
          <p:cNvPicPr>
            <a:picLocks noChangeAspect="1"/>
          </p:cNvPicPr>
          <p:nvPr/>
        </p:nvPicPr>
        <p:blipFill>
          <a:blip r:embed="rId5"/>
          <a:stretch>
            <a:fillRect/>
          </a:stretch>
        </p:blipFill>
        <p:spPr>
          <a:xfrm>
            <a:off x="6014719" y="-1"/>
            <a:ext cx="3129281" cy="3129281"/>
          </a:xfrm>
          <a:prstGeom prst="rect">
            <a:avLst/>
          </a:prstGeom>
        </p:spPr>
      </p:pic>
      <p:pic>
        <p:nvPicPr>
          <p:cNvPr id="22" name="Picture 21">
            <a:extLst>
              <a:ext uri="{FF2B5EF4-FFF2-40B4-BE49-F238E27FC236}">
                <a16:creationId xmlns:a16="http://schemas.microsoft.com/office/drawing/2014/main" id="{D9AB54B9-0B6D-4B8B-8F4B-09930BF10CF3}"/>
              </a:ext>
            </a:extLst>
          </p:cNvPr>
          <p:cNvPicPr>
            <a:picLocks noChangeAspect="1"/>
          </p:cNvPicPr>
          <p:nvPr/>
        </p:nvPicPr>
        <p:blipFill>
          <a:blip r:embed="rId6"/>
          <a:stretch>
            <a:fillRect/>
          </a:stretch>
        </p:blipFill>
        <p:spPr>
          <a:xfrm>
            <a:off x="0" y="3250731"/>
            <a:ext cx="3179429" cy="3179429"/>
          </a:xfrm>
          <a:prstGeom prst="rect">
            <a:avLst/>
          </a:prstGeom>
        </p:spPr>
      </p:pic>
      <p:pic>
        <p:nvPicPr>
          <p:cNvPr id="24" name="Picture 23">
            <a:extLst>
              <a:ext uri="{FF2B5EF4-FFF2-40B4-BE49-F238E27FC236}">
                <a16:creationId xmlns:a16="http://schemas.microsoft.com/office/drawing/2014/main" id="{354F4621-EAD7-4EAA-95AD-3CDD020EC7E4}"/>
              </a:ext>
            </a:extLst>
          </p:cNvPr>
          <p:cNvPicPr>
            <a:picLocks noChangeAspect="1"/>
          </p:cNvPicPr>
          <p:nvPr/>
        </p:nvPicPr>
        <p:blipFill>
          <a:blip r:embed="rId7"/>
          <a:stretch>
            <a:fillRect/>
          </a:stretch>
        </p:blipFill>
        <p:spPr>
          <a:xfrm>
            <a:off x="3179429" y="3498208"/>
            <a:ext cx="2931952" cy="2931952"/>
          </a:xfrm>
          <a:prstGeom prst="rect">
            <a:avLst/>
          </a:prstGeom>
        </p:spPr>
      </p:pic>
      <p:pic>
        <p:nvPicPr>
          <p:cNvPr id="26" name="Picture 25">
            <a:extLst>
              <a:ext uri="{FF2B5EF4-FFF2-40B4-BE49-F238E27FC236}">
                <a16:creationId xmlns:a16="http://schemas.microsoft.com/office/drawing/2014/main" id="{E8352F47-4F91-49A7-8F17-E1751DFE4C2E}"/>
              </a:ext>
            </a:extLst>
          </p:cNvPr>
          <p:cNvPicPr>
            <a:picLocks noChangeAspect="1"/>
          </p:cNvPicPr>
          <p:nvPr/>
        </p:nvPicPr>
        <p:blipFill>
          <a:blip r:embed="rId8"/>
          <a:stretch>
            <a:fillRect/>
          </a:stretch>
        </p:blipFill>
        <p:spPr>
          <a:xfrm>
            <a:off x="6212047" y="3374468"/>
            <a:ext cx="2931953" cy="2931953"/>
          </a:xfrm>
          <a:prstGeom prst="rect">
            <a:avLst/>
          </a:prstGeom>
        </p:spPr>
      </p:pic>
    </p:spTree>
    <p:extLst>
      <p:ext uri="{BB962C8B-B14F-4D97-AF65-F5344CB8AC3E}">
        <p14:creationId xmlns:p14="http://schemas.microsoft.com/office/powerpoint/2010/main" val="1344438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3308E1-F5DD-874B-8881-24DB57721787}"/>
              </a:ext>
            </a:extLst>
          </p:cNvPr>
          <p:cNvPicPr>
            <a:picLocks noChangeAspect="1"/>
          </p:cNvPicPr>
          <p:nvPr/>
        </p:nvPicPr>
        <p:blipFill rotWithShape="1">
          <a:blip r:embed="rId2"/>
          <a:srcRect l="12489" t="17018"/>
          <a:stretch/>
        </p:blipFill>
        <p:spPr>
          <a:xfrm>
            <a:off x="4572000" y="1085803"/>
            <a:ext cx="5503986" cy="2658209"/>
          </a:xfrm>
          <a:prstGeom prst="rect">
            <a:avLst/>
          </a:prstGeom>
        </p:spPr>
      </p:pic>
      <p:sp>
        <p:nvSpPr>
          <p:cNvPr id="4" name="Title 3">
            <a:extLst>
              <a:ext uri="{FF2B5EF4-FFF2-40B4-BE49-F238E27FC236}">
                <a16:creationId xmlns:a16="http://schemas.microsoft.com/office/drawing/2014/main" id="{7044687C-AEB5-5140-A93C-E1AE855594CC}"/>
              </a:ext>
            </a:extLst>
          </p:cNvPr>
          <p:cNvSpPr>
            <a:spLocks noGrp="1"/>
          </p:cNvSpPr>
          <p:nvPr>
            <p:ph type="title"/>
          </p:nvPr>
        </p:nvSpPr>
        <p:spPr/>
        <p:txBody>
          <a:bodyPr/>
          <a:lstStyle/>
          <a:p>
            <a:r>
              <a:rPr lang="en-US" dirty="0"/>
              <a:t>What is Project HEALINGS</a:t>
            </a:r>
          </a:p>
        </p:txBody>
      </p:sp>
      <p:sp>
        <p:nvSpPr>
          <p:cNvPr id="7" name="TextBox 6">
            <a:extLst>
              <a:ext uri="{FF2B5EF4-FFF2-40B4-BE49-F238E27FC236}">
                <a16:creationId xmlns:a16="http://schemas.microsoft.com/office/drawing/2014/main" id="{A0D73DBF-DE3A-E849-AAB8-B7B8A2F46FD4}"/>
              </a:ext>
            </a:extLst>
          </p:cNvPr>
          <p:cNvSpPr txBox="1"/>
          <p:nvPr/>
        </p:nvSpPr>
        <p:spPr>
          <a:xfrm>
            <a:off x="941832" y="311086"/>
            <a:ext cx="7269480" cy="4678204"/>
          </a:xfrm>
          <a:prstGeom prst="rect">
            <a:avLst/>
          </a:prstGeom>
          <a:noFill/>
        </p:spPr>
        <p:txBody>
          <a:bodyPr wrap="square">
            <a:spAutoFit/>
          </a:bodyPr>
          <a:lstStyle/>
          <a:p>
            <a:pPr marL="409575" indent="-285750">
              <a:buClr>
                <a:srgbClr val="000000"/>
              </a:buClr>
              <a:buSzPts val="1650"/>
              <a:buFont typeface="Arial" panose="020B0604020202020204" pitchFamily="34" charset="0"/>
              <a:buChar char="•"/>
            </a:pPr>
            <a:endParaRPr lang="en-US" sz="2200" dirty="0">
              <a:solidFill>
                <a:srgbClr val="000000"/>
              </a:solidFill>
            </a:endParaRPr>
          </a:p>
          <a:p>
            <a:pPr marL="0" marR="0">
              <a:spcBef>
                <a:spcPts val="0"/>
              </a:spcBef>
              <a:spcAft>
                <a:spcPts val="0"/>
              </a:spcAft>
            </a:pPr>
            <a:r>
              <a:rPr lang="en-US" sz="1800" b="1" dirty="0">
                <a:solidFill>
                  <a:srgbClr val="222222"/>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400" b="1" dirty="0">
                <a:solidFill>
                  <a:schemeClr val="accent1">
                    <a:lumMod val="75000"/>
                  </a:schemeClr>
                </a:solidFill>
                <a:effectLst/>
                <a:latin typeface="Calibri" panose="020F0502020204030204" pitchFamily="34" charset="0"/>
                <a:ea typeface="Times New Roman" panose="02020603050405020304" pitchFamily="18" charset="0"/>
              </a:rPr>
              <a:t>Project HEALINGS of MN</a:t>
            </a:r>
            <a:r>
              <a:rPr lang="en-US" sz="2400" dirty="0">
                <a:solidFill>
                  <a:schemeClr val="accent1">
                    <a:lumMod val="75000"/>
                  </a:schemeClr>
                </a:solidFill>
                <a:effectLst/>
                <a:latin typeface="Calibri" panose="020F0502020204030204" pitchFamily="34" charset="0"/>
                <a:ea typeface="Times New Roman" panose="02020603050405020304" pitchFamily="18" charset="0"/>
              </a:rPr>
              <a:t> - </a:t>
            </a:r>
            <a:r>
              <a:rPr lang="en-US" sz="2400" b="1" u="sng" dirty="0">
                <a:solidFill>
                  <a:schemeClr val="accent1">
                    <a:lumMod val="75000"/>
                  </a:schemeClr>
                </a:solidFill>
                <a:effectLst/>
                <a:latin typeface="Calibri" panose="020F0502020204030204" pitchFamily="34" charset="0"/>
                <a:ea typeface="Times New Roman" panose="02020603050405020304" pitchFamily="18" charset="0"/>
              </a:rPr>
              <a:t>H</a:t>
            </a:r>
            <a:r>
              <a:rPr lang="en-US" sz="2400" dirty="0">
                <a:solidFill>
                  <a:schemeClr val="accent1">
                    <a:lumMod val="75000"/>
                  </a:schemeClr>
                </a:solidFill>
                <a:effectLst/>
                <a:latin typeface="Calibri" panose="020F0502020204030204" pitchFamily="34" charset="0"/>
                <a:ea typeface="Times New Roman" panose="02020603050405020304" pitchFamily="18" charset="0"/>
              </a:rPr>
              <a:t>ealth </a:t>
            </a:r>
            <a:r>
              <a:rPr lang="en-US" sz="2400" b="1" u="sng" dirty="0">
                <a:solidFill>
                  <a:schemeClr val="accent1">
                    <a:lumMod val="75000"/>
                  </a:schemeClr>
                </a:solidFill>
                <a:effectLst/>
                <a:latin typeface="Calibri" panose="020F0502020204030204" pitchFamily="34" charset="0"/>
                <a:ea typeface="Times New Roman" panose="02020603050405020304" pitchFamily="18" charset="0"/>
              </a:rPr>
              <a:t>E</a:t>
            </a:r>
            <a:r>
              <a:rPr lang="en-US" sz="2400" dirty="0">
                <a:solidFill>
                  <a:schemeClr val="accent1">
                    <a:lumMod val="75000"/>
                  </a:schemeClr>
                </a:solidFill>
                <a:effectLst/>
                <a:latin typeface="Calibri" panose="020F0502020204030204" pitchFamily="34" charset="0"/>
                <a:ea typeface="Times New Roman" panose="02020603050405020304" pitchFamily="18" charset="0"/>
              </a:rPr>
              <a:t>ducation and </a:t>
            </a:r>
            <a:r>
              <a:rPr lang="en-US" sz="2400" b="1" u="sng" dirty="0">
                <a:solidFill>
                  <a:schemeClr val="accent1">
                    <a:lumMod val="75000"/>
                  </a:schemeClr>
                </a:solidFill>
                <a:effectLst/>
                <a:latin typeface="Calibri" panose="020F0502020204030204" pitchFamily="34" charset="0"/>
                <a:ea typeface="Times New Roman" panose="02020603050405020304" pitchFamily="18" charset="0"/>
              </a:rPr>
              <a:t>A</a:t>
            </a:r>
            <a:r>
              <a:rPr lang="en-US" sz="2400" dirty="0">
                <a:solidFill>
                  <a:schemeClr val="accent1">
                    <a:lumMod val="75000"/>
                  </a:schemeClr>
                </a:solidFill>
                <a:effectLst/>
                <a:latin typeface="Calibri" panose="020F0502020204030204" pitchFamily="34" charset="0"/>
                <a:ea typeface="Times New Roman" panose="02020603050405020304" pitchFamily="18" charset="0"/>
              </a:rPr>
              <a:t>dult </a:t>
            </a:r>
            <a:r>
              <a:rPr lang="en-US" sz="2400" b="1" u="sng" dirty="0">
                <a:solidFill>
                  <a:schemeClr val="accent1">
                    <a:lumMod val="75000"/>
                  </a:schemeClr>
                </a:solidFill>
                <a:effectLst/>
                <a:latin typeface="Calibri" panose="020F0502020204030204" pitchFamily="34" charset="0"/>
                <a:ea typeface="Times New Roman" panose="02020603050405020304" pitchFamily="18" charset="0"/>
              </a:rPr>
              <a:t>L</a:t>
            </a:r>
            <a:r>
              <a:rPr lang="en-US" sz="2400" dirty="0">
                <a:solidFill>
                  <a:schemeClr val="accent1">
                    <a:lumMod val="75000"/>
                  </a:schemeClr>
                </a:solidFill>
                <a:effectLst/>
                <a:latin typeface="Calibri" panose="020F0502020204030204" pitchFamily="34" charset="0"/>
                <a:ea typeface="Times New Roman" panose="02020603050405020304" pitchFamily="18" charset="0"/>
              </a:rPr>
              <a:t>earning </a:t>
            </a:r>
            <a:r>
              <a:rPr lang="en-US" sz="2400" b="1" u="sng" dirty="0">
                <a:solidFill>
                  <a:schemeClr val="accent1">
                    <a:lumMod val="75000"/>
                  </a:schemeClr>
                </a:solidFill>
                <a:effectLst/>
                <a:latin typeface="Calibri" panose="020F0502020204030204" pitchFamily="34" charset="0"/>
                <a:ea typeface="Times New Roman" panose="02020603050405020304" pitchFamily="18" charset="0"/>
              </a:rPr>
              <a:t>I</a:t>
            </a:r>
            <a:r>
              <a:rPr lang="en-US" sz="2400" dirty="0">
                <a:solidFill>
                  <a:schemeClr val="accent1">
                    <a:lumMod val="75000"/>
                  </a:schemeClr>
                </a:solidFill>
                <a:effectLst/>
                <a:latin typeface="Calibri" panose="020F0502020204030204" pitchFamily="34" charset="0"/>
                <a:ea typeface="Times New Roman" panose="02020603050405020304" pitchFamily="18" charset="0"/>
              </a:rPr>
              <a:t>ncorporated with </a:t>
            </a:r>
            <a:r>
              <a:rPr lang="en-US" sz="2400" b="1" u="sng" dirty="0">
                <a:solidFill>
                  <a:schemeClr val="accent1">
                    <a:lumMod val="75000"/>
                  </a:schemeClr>
                </a:solidFill>
                <a:effectLst/>
                <a:latin typeface="Calibri" panose="020F0502020204030204" pitchFamily="34" charset="0"/>
                <a:ea typeface="Times New Roman" panose="02020603050405020304" pitchFamily="18" charset="0"/>
              </a:rPr>
              <a:t>N</a:t>
            </a:r>
            <a:r>
              <a:rPr lang="en-US" sz="2400" dirty="0">
                <a:solidFill>
                  <a:schemeClr val="accent1">
                    <a:lumMod val="75000"/>
                  </a:schemeClr>
                </a:solidFill>
                <a:effectLst/>
                <a:latin typeface="Calibri" panose="020F0502020204030204" pitchFamily="34" charset="0"/>
                <a:ea typeface="Times New Roman" panose="02020603050405020304" pitchFamily="18" charset="0"/>
              </a:rPr>
              <a:t>avigating </a:t>
            </a:r>
            <a:r>
              <a:rPr lang="en-US" sz="2400" b="1" u="sng" dirty="0">
                <a:solidFill>
                  <a:schemeClr val="accent1">
                    <a:lumMod val="75000"/>
                  </a:schemeClr>
                </a:solidFill>
                <a:effectLst/>
                <a:latin typeface="Calibri" panose="020F0502020204030204" pitchFamily="34" charset="0"/>
                <a:ea typeface="Times New Roman" panose="02020603050405020304" pitchFamily="18" charset="0"/>
              </a:rPr>
              <a:t>G</a:t>
            </a:r>
            <a:r>
              <a:rPr lang="en-US" sz="2400" dirty="0">
                <a:solidFill>
                  <a:schemeClr val="accent1">
                    <a:lumMod val="75000"/>
                  </a:schemeClr>
                </a:solidFill>
                <a:effectLst/>
                <a:latin typeface="Calibri" panose="020F0502020204030204" pitchFamily="34" charset="0"/>
                <a:ea typeface="Times New Roman" panose="02020603050405020304" pitchFamily="18" charset="0"/>
              </a:rPr>
              <a:t>overnment </a:t>
            </a:r>
            <a:r>
              <a:rPr lang="en-US" sz="2400" b="1" u="sng" dirty="0">
                <a:solidFill>
                  <a:schemeClr val="accent1">
                    <a:lumMod val="75000"/>
                  </a:schemeClr>
                </a:solidFill>
                <a:effectLst/>
                <a:latin typeface="Calibri" panose="020F0502020204030204" pitchFamily="34" charset="0"/>
                <a:ea typeface="Times New Roman" panose="02020603050405020304" pitchFamily="18" charset="0"/>
              </a:rPr>
              <a:t>S</a:t>
            </a:r>
            <a:r>
              <a:rPr lang="en-US" sz="2400" dirty="0">
                <a:solidFill>
                  <a:schemeClr val="accent1">
                    <a:lumMod val="75000"/>
                  </a:schemeClr>
                </a:solidFill>
                <a:effectLst/>
                <a:latin typeface="Calibri" panose="020F0502020204030204" pitchFamily="34" charset="0"/>
                <a:ea typeface="Times New Roman" panose="02020603050405020304" pitchFamily="18" charset="0"/>
              </a:rPr>
              <a:t>ystems</a:t>
            </a:r>
            <a:endParaRPr lang="en-US" sz="2400" dirty="0">
              <a:solidFill>
                <a:schemeClr val="accent1">
                  <a:lumMod val="75000"/>
                </a:schemeClr>
              </a:solidFill>
              <a:effectLst/>
              <a:latin typeface="Times New Roman" panose="02020603050405020304" pitchFamily="18" charset="0"/>
              <a:ea typeface="Times New Roman" panose="02020603050405020304" pitchFamily="18" charset="0"/>
            </a:endParaRPr>
          </a:p>
          <a:p>
            <a:pPr marL="466725" indent="-342900">
              <a:buClr>
                <a:srgbClr val="000000"/>
              </a:buClr>
              <a:buSzPts val="1650"/>
              <a:buBlip>
                <a:blip r:embed="rId3"/>
              </a:buBlip>
            </a:pPr>
            <a:endParaRPr lang="en-US" sz="2200" dirty="0">
              <a:solidFill>
                <a:schemeClr val="accent1">
                  <a:lumMod val="75000"/>
                </a:schemeClr>
              </a:solidFill>
            </a:endParaRPr>
          </a:p>
          <a:p>
            <a:pPr marL="0" marR="0">
              <a:spcBef>
                <a:spcPts val="0"/>
              </a:spcBef>
              <a:spcAft>
                <a:spcPts val="0"/>
              </a:spcAft>
            </a:pPr>
            <a:r>
              <a:rPr lang="en-US" sz="2400" b="1" dirty="0">
                <a:solidFill>
                  <a:schemeClr val="accent1">
                    <a:lumMod val="75000"/>
                  </a:schemeClr>
                </a:solidFill>
                <a:effectLst/>
                <a:latin typeface="Calibri" panose="020F0502020204030204" pitchFamily="34" charset="0"/>
                <a:ea typeface="Times New Roman" panose="02020603050405020304" pitchFamily="18" charset="0"/>
              </a:rPr>
              <a:t>Project HEALINGS</a:t>
            </a:r>
            <a:r>
              <a:rPr lang="en-US" sz="2400" dirty="0">
                <a:solidFill>
                  <a:schemeClr val="accent1">
                    <a:lumMod val="75000"/>
                  </a:schemeClr>
                </a:solidFill>
                <a:effectLst/>
                <a:latin typeface="Calibri" panose="020F0502020204030204" pitchFamily="34" charset="0"/>
                <a:ea typeface="Times New Roman" panose="02020603050405020304" pitchFamily="18" charset="0"/>
              </a:rPr>
              <a:t> was created as a HUB for improved health and wellness among Minnesotans disenfranchised by identity and circumstance, facing disparities in both healthcare access and health outcomes, and impacted disproportionately by the COVID-19 pandemic. </a:t>
            </a:r>
            <a:endParaRPr lang="en-US" sz="2400" dirty="0">
              <a:solidFill>
                <a:schemeClr val="accent1">
                  <a:lumMod val="75000"/>
                </a:schemeClr>
              </a:solidFill>
              <a:effectLst/>
              <a:latin typeface="Times New Roman" panose="02020603050405020304" pitchFamily="18" charset="0"/>
              <a:ea typeface="Times New Roman" panose="02020603050405020304" pitchFamily="18" charset="0"/>
            </a:endParaRPr>
          </a:p>
          <a:p>
            <a:pPr marL="466725" indent="-342900">
              <a:buClr>
                <a:srgbClr val="000000"/>
              </a:buClr>
              <a:buSzPts val="1650"/>
              <a:buBlip>
                <a:blip r:embed="rId3"/>
              </a:buBlip>
            </a:pPr>
            <a:endParaRPr lang="en-US" sz="2200" dirty="0">
              <a:solidFill>
                <a:srgbClr val="000000"/>
              </a:solidFill>
            </a:endParaRPr>
          </a:p>
          <a:p>
            <a:pPr marL="123825">
              <a:buClr>
                <a:srgbClr val="000000"/>
              </a:buClr>
              <a:buSzPts val="1650"/>
            </a:pPr>
            <a:endParaRPr lang="en-US" sz="2200" dirty="0">
              <a:solidFill>
                <a:srgbClr val="000000"/>
              </a:solidFill>
            </a:endParaRPr>
          </a:p>
        </p:txBody>
      </p:sp>
      <p:pic>
        <p:nvPicPr>
          <p:cNvPr id="6" name="Picture 5">
            <a:extLst>
              <a:ext uri="{FF2B5EF4-FFF2-40B4-BE49-F238E27FC236}">
                <a16:creationId xmlns:a16="http://schemas.microsoft.com/office/drawing/2014/main" id="{AFF9DB16-3444-45C5-BB2D-33F63E56280D}"/>
              </a:ext>
            </a:extLst>
          </p:cNvPr>
          <p:cNvPicPr>
            <a:picLocks noChangeAspect="1"/>
          </p:cNvPicPr>
          <p:nvPr/>
        </p:nvPicPr>
        <p:blipFill>
          <a:blip r:embed="rId4"/>
          <a:stretch>
            <a:fillRect/>
          </a:stretch>
        </p:blipFill>
        <p:spPr>
          <a:xfrm>
            <a:off x="249185" y="6225049"/>
            <a:ext cx="8645630" cy="177923"/>
          </a:xfrm>
          <a:prstGeom prst="rect">
            <a:avLst/>
          </a:prstGeom>
        </p:spPr>
      </p:pic>
    </p:spTree>
    <p:extLst>
      <p:ext uri="{BB962C8B-B14F-4D97-AF65-F5344CB8AC3E}">
        <p14:creationId xmlns:p14="http://schemas.microsoft.com/office/powerpoint/2010/main" val="3168085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594" y="5122327"/>
            <a:ext cx="5691651" cy="566738"/>
          </a:xfrm>
        </p:spPr>
        <p:txBody>
          <a:bodyPr>
            <a:noAutofit/>
          </a:bodyPr>
          <a:lstStyle/>
          <a:p>
            <a:pPr algn="r"/>
            <a:r>
              <a:rPr lang="en-US" sz="4200" dirty="0"/>
              <a:t>Tasks</a:t>
            </a:r>
          </a:p>
        </p:txBody>
      </p:sp>
      <p:sp>
        <p:nvSpPr>
          <p:cNvPr id="2" name="TextBox 1"/>
          <p:cNvSpPr txBox="1"/>
          <p:nvPr/>
        </p:nvSpPr>
        <p:spPr>
          <a:xfrm>
            <a:off x="774550" y="821396"/>
            <a:ext cx="7713233" cy="3693319"/>
          </a:xfrm>
          <a:prstGeom prst="rect">
            <a:avLst/>
          </a:prstGeom>
          <a:noFill/>
        </p:spPr>
        <p:txBody>
          <a:bodyPr wrap="square" rtlCol="0">
            <a:spAutoFit/>
          </a:bodyPr>
          <a:lstStyle/>
          <a:p>
            <a:pPr marL="342900" marR="0" lvl="0" indent="-342900">
              <a:spcBef>
                <a:spcPts val="0"/>
              </a:spcBef>
              <a:spcAft>
                <a:spcPts val="0"/>
              </a:spcAft>
              <a:buBlip>
                <a:blip r:embed="rId2"/>
              </a:buBlip>
            </a:pPr>
            <a:r>
              <a:rPr lang="en-US" sz="2400" dirty="0">
                <a:solidFill>
                  <a:schemeClr val="accent1">
                    <a:lumMod val="75000"/>
                  </a:schemeClr>
                </a:solidFill>
                <a:effectLst/>
                <a:ea typeface="Times New Roman" panose="02020603050405020304" pitchFamily="18" charset="0"/>
              </a:rPr>
              <a:t>Monthly Collaborative Meeting;</a:t>
            </a:r>
          </a:p>
          <a:p>
            <a:pPr marL="342900" marR="0" lvl="0" indent="-342900">
              <a:spcBef>
                <a:spcPts val="0"/>
              </a:spcBef>
              <a:spcAft>
                <a:spcPts val="0"/>
              </a:spcAft>
              <a:buBlip>
                <a:blip r:embed="rId2"/>
              </a:buBlip>
            </a:pPr>
            <a:r>
              <a:rPr lang="en-US" sz="2400" dirty="0">
                <a:solidFill>
                  <a:schemeClr val="accent1">
                    <a:lumMod val="75000"/>
                  </a:schemeClr>
                </a:solidFill>
                <a:effectLst/>
                <a:ea typeface="Times New Roman" panose="02020603050405020304" pitchFamily="18" charset="0"/>
              </a:rPr>
              <a:t>Interviewing our partners for vaccination hesitancy and access barriers, led by HACER;</a:t>
            </a:r>
          </a:p>
          <a:p>
            <a:pPr marL="342900" marR="0" lvl="0" indent="-342900">
              <a:spcBef>
                <a:spcPts val="0"/>
              </a:spcBef>
              <a:spcAft>
                <a:spcPts val="0"/>
              </a:spcAft>
              <a:buBlip>
                <a:blip r:embed="rId2"/>
              </a:buBlip>
            </a:pPr>
            <a:r>
              <a:rPr lang="en-US" sz="2400" dirty="0">
                <a:solidFill>
                  <a:schemeClr val="accent1">
                    <a:lumMod val="75000"/>
                  </a:schemeClr>
                </a:solidFill>
                <a:effectLst/>
                <a:ea typeface="Times New Roman" panose="02020603050405020304" pitchFamily="18" charset="0"/>
              </a:rPr>
              <a:t>Town Hall Meeting collaborating with our partners, led by Diversity Council;</a:t>
            </a:r>
          </a:p>
          <a:p>
            <a:pPr marL="342900" marR="0" lvl="0" indent="-342900">
              <a:spcBef>
                <a:spcPts val="0"/>
              </a:spcBef>
              <a:spcAft>
                <a:spcPts val="0"/>
              </a:spcAft>
              <a:buBlip>
                <a:blip r:embed="rId2"/>
              </a:buBlip>
            </a:pPr>
            <a:r>
              <a:rPr lang="en-US" sz="2400" dirty="0">
                <a:solidFill>
                  <a:schemeClr val="accent1">
                    <a:lumMod val="75000"/>
                  </a:schemeClr>
                </a:solidFill>
                <a:effectLst/>
                <a:ea typeface="Times New Roman" panose="02020603050405020304" pitchFamily="18" charset="0"/>
              </a:rPr>
              <a:t>Educational Campaign collaborating with our partners, led by Asian Media Access; and</a:t>
            </a:r>
          </a:p>
          <a:p>
            <a:pPr marL="342900" marR="0" lvl="0" indent="-342900">
              <a:spcBef>
                <a:spcPts val="0"/>
              </a:spcBef>
              <a:spcAft>
                <a:spcPts val="0"/>
              </a:spcAft>
              <a:buBlip>
                <a:blip r:embed="rId2"/>
              </a:buBlip>
            </a:pPr>
            <a:r>
              <a:rPr lang="en-US" sz="2400" dirty="0">
                <a:solidFill>
                  <a:schemeClr val="accent1">
                    <a:lumMod val="75000"/>
                  </a:schemeClr>
                </a:solidFill>
                <a:effectLst/>
                <a:ea typeface="Times New Roman" panose="02020603050405020304" pitchFamily="18" charset="0"/>
              </a:rPr>
              <a:t>A lot of educational conference, events and vaccination pop up clinics, </a:t>
            </a:r>
            <a:r>
              <a:rPr lang="en-US" sz="2400" b="1" u="sng" dirty="0">
                <a:solidFill>
                  <a:schemeClr val="accent1">
                    <a:lumMod val="75000"/>
                  </a:schemeClr>
                </a:solidFill>
                <a:effectLst/>
                <a:ea typeface="Times New Roman" panose="02020603050405020304" pitchFamily="18" charset="0"/>
              </a:rPr>
              <a:t>led by all of us – AND REPORTING</a:t>
            </a:r>
          </a:p>
          <a:p>
            <a:endParaRPr lang="en-US" dirty="0"/>
          </a:p>
        </p:txBody>
      </p:sp>
      <p:pic>
        <p:nvPicPr>
          <p:cNvPr id="8" name="Picture 7">
            <a:extLst>
              <a:ext uri="{FF2B5EF4-FFF2-40B4-BE49-F238E27FC236}">
                <a16:creationId xmlns:a16="http://schemas.microsoft.com/office/drawing/2014/main" id="{C8DFCAB2-A8CB-445E-AE30-2402A1B81DB6}"/>
              </a:ext>
            </a:extLst>
          </p:cNvPr>
          <p:cNvPicPr>
            <a:picLocks noChangeAspect="1"/>
          </p:cNvPicPr>
          <p:nvPr/>
        </p:nvPicPr>
        <p:blipFill rotWithShape="1">
          <a:blip r:embed="rId3"/>
          <a:srcRect l="724" t="-9525" r="410" b="-1"/>
          <a:stretch/>
        </p:blipFill>
        <p:spPr>
          <a:xfrm>
            <a:off x="280682" y="6238960"/>
            <a:ext cx="8582636" cy="195680"/>
          </a:xfrm>
          <a:prstGeom prst="rect">
            <a:avLst/>
          </a:prstGeom>
        </p:spPr>
      </p:pic>
    </p:spTree>
    <p:extLst>
      <p:ext uri="{BB962C8B-B14F-4D97-AF65-F5344CB8AC3E}">
        <p14:creationId xmlns:p14="http://schemas.microsoft.com/office/powerpoint/2010/main" val="2475729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594" y="5122327"/>
            <a:ext cx="5691651" cy="566738"/>
          </a:xfrm>
        </p:spPr>
        <p:txBody>
          <a:bodyPr>
            <a:noAutofit/>
          </a:bodyPr>
          <a:lstStyle/>
          <a:p>
            <a:pPr algn="r"/>
            <a:r>
              <a:rPr lang="en-US" sz="4200" dirty="0"/>
              <a:t>Lead Agency</a:t>
            </a:r>
          </a:p>
        </p:txBody>
      </p:sp>
      <p:sp>
        <p:nvSpPr>
          <p:cNvPr id="2" name="TextBox 1"/>
          <p:cNvSpPr txBox="1"/>
          <p:nvPr/>
        </p:nvSpPr>
        <p:spPr>
          <a:xfrm>
            <a:off x="643468" y="616999"/>
            <a:ext cx="4080932" cy="4431983"/>
          </a:xfrm>
          <a:prstGeom prst="rect">
            <a:avLst/>
          </a:prstGeom>
          <a:noFill/>
        </p:spPr>
        <p:txBody>
          <a:bodyPr wrap="square" rtlCol="0">
            <a:spAutoFit/>
          </a:bodyPr>
          <a:lstStyle/>
          <a:p>
            <a:pPr marL="0" marR="0">
              <a:spcBef>
                <a:spcPts val="0"/>
              </a:spcBef>
              <a:spcAft>
                <a:spcPts val="0"/>
              </a:spcAft>
            </a:pPr>
            <a:r>
              <a:rPr lang="en-US" sz="2200" b="1" dirty="0">
                <a:solidFill>
                  <a:schemeClr val="accent1">
                    <a:lumMod val="75000"/>
                  </a:schemeClr>
                </a:solidFill>
                <a:effectLst/>
                <a:ea typeface="DengXian" panose="02010600030101010101" pitchFamily="2" charset="-122"/>
                <a:cs typeface="Calibri" panose="020F0502020204030204" pitchFamily="34" charset="0"/>
              </a:rPr>
              <a:t>Diversity Council</a:t>
            </a:r>
            <a:endParaRPr lang="en-US" sz="2200" dirty="0">
              <a:solidFill>
                <a:schemeClr val="accent1">
                  <a:lumMod val="75000"/>
                </a:schemeClr>
              </a:solidFill>
              <a:effectLst/>
              <a:ea typeface="DengXian" panose="02010600030101010101" pitchFamily="2" charset="-122"/>
              <a:cs typeface="Times New Roman" panose="02020603050405020304" pitchFamily="18" charset="0"/>
            </a:endParaRPr>
          </a:p>
          <a:p>
            <a:pPr marL="0" marR="0">
              <a:spcBef>
                <a:spcPts val="0"/>
              </a:spcBef>
              <a:spcAft>
                <a:spcPts val="0"/>
              </a:spcAft>
            </a:pPr>
            <a:r>
              <a:rPr lang="en-US" sz="2200" b="1" dirty="0">
                <a:solidFill>
                  <a:schemeClr val="accent1">
                    <a:lumMod val="75000"/>
                  </a:schemeClr>
                </a:solidFill>
                <a:effectLst/>
                <a:ea typeface="DengXian" panose="02010600030101010101" pitchFamily="2" charset="-122"/>
                <a:cs typeface="Calibri" panose="020F0502020204030204" pitchFamily="34" charset="0"/>
              </a:rPr>
              <a:t> </a:t>
            </a:r>
            <a:endParaRPr lang="en-US" sz="2200" dirty="0">
              <a:solidFill>
                <a:schemeClr val="accent1">
                  <a:lumMod val="75000"/>
                </a:schemeClr>
              </a:solidFill>
              <a:effectLst/>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mj-lt"/>
              <a:buAutoNum type="arabicParenR"/>
            </a:pPr>
            <a:r>
              <a:rPr lang="en-US" sz="2200" dirty="0">
                <a:solidFill>
                  <a:schemeClr val="accent1">
                    <a:lumMod val="75000"/>
                  </a:schemeClr>
                </a:solidFill>
                <a:effectLst/>
                <a:ea typeface="Times New Roman" panose="02020603050405020304" pitchFamily="18" charset="0"/>
              </a:rPr>
              <a:t>Executive Director - </a:t>
            </a:r>
            <a:r>
              <a:rPr lang="en-US" sz="2200" dirty="0" err="1">
                <a:solidFill>
                  <a:schemeClr val="accent1">
                    <a:lumMod val="75000"/>
                  </a:schemeClr>
                </a:solidFill>
                <a:effectLst/>
                <a:ea typeface="Times New Roman" panose="02020603050405020304" pitchFamily="18" charset="0"/>
              </a:rPr>
              <a:t>Dienna</a:t>
            </a:r>
            <a:r>
              <a:rPr lang="en-US" sz="2200" dirty="0">
                <a:solidFill>
                  <a:schemeClr val="accent1">
                    <a:lumMod val="75000"/>
                  </a:schemeClr>
                </a:solidFill>
                <a:effectLst/>
                <a:ea typeface="Times New Roman" panose="02020603050405020304" pitchFamily="18" charset="0"/>
              </a:rPr>
              <a:t> Sabol, </a:t>
            </a:r>
            <a:r>
              <a:rPr lang="en-US" sz="2200" u="sng" dirty="0">
                <a:solidFill>
                  <a:schemeClr val="accent1">
                    <a:lumMod val="75000"/>
                  </a:schemeClr>
                </a:solidFill>
                <a:effectLst/>
                <a:ea typeface="Times New Roman" panose="02020603050405020304" pitchFamily="18" charset="0"/>
                <a:hlinkClick r:id="rId2">
                  <a:extLst>
                    <a:ext uri="{A12FA001-AC4F-418D-AE19-62706E023703}">
                      <ahyp:hlinkClr xmlns:ahyp="http://schemas.microsoft.com/office/drawing/2018/hyperlinkcolor" val="tx"/>
                    </a:ext>
                  </a:extLst>
                </a:hlinkClick>
              </a:rPr>
              <a:t>dees@diversitycouncil.org</a:t>
            </a:r>
            <a:endParaRPr lang="en-US" sz="2200" dirty="0">
              <a:solidFill>
                <a:schemeClr val="accent1">
                  <a:lumMod val="75000"/>
                </a:schemeClr>
              </a:solidFill>
              <a:effectLst/>
              <a:ea typeface="Times New Roman" panose="02020603050405020304" pitchFamily="18" charset="0"/>
            </a:endParaRPr>
          </a:p>
          <a:p>
            <a:pPr marL="342900" marR="0" lvl="0" indent="-342900">
              <a:spcBef>
                <a:spcPts val="0"/>
              </a:spcBef>
              <a:spcAft>
                <a:spcPts val="0"/>
              </a:spcAft>
              <a:buFont typeface="+mj-lt"/>
              <a:buAutoNum type="arabicParenR"/>
            </a:pPr>
            <a:r>
              <a:rPr lang="en-US" sz="2200" dirty="0">
                <a:solidFill>
                  <a:schemeClr val="accent1">
                    <a:lumMod val="75000"/>
                  </a:schemeClr>
                </a:solidFill>
                <a:effectLst/>
                <a:ea typeface="Times New Roman" panose="02020603050405020304" pitchFamily="18" charset="0"/>
              </a:rPr>
              <a:t>Program Director - Kathy </a:t>
            </a:r>
            <a:r>
              <a:rPr lang="en-US" sz="2200" dirty="0" err="1">
                <a:solidFill>
                  <a:schemeClr val="accent1">
                    <a:lumMod val="75000"/>
                  </a:schemeClr>
                </a:solidFill>
                <a:effectLst/>
                <a:ea typeface="Times New Roman" panose="02020603050405020304" pitchFamily="18" charset="0"/>
              </a:rPr>
              <a:t>Harowski</a:t>
            </a:r>
            <a:r>
              <a:rPr lang="en-US" sz="2200" dirty="0">
                <a:solidFill>
                  <a:schemeClr val="accent1">
                    <a:lumMod val="75000"/>
                  </a:schemeClr>
                </a:solidFill>
                <a:effectLst/>
                <a:ea typeface="Times New Roman" panose="02020603050405020304" pitchFamily="18" charset="0"/>
              </a:rPr>
              <a:t>, </a:t>
            </a:r>
            <a:r>
              <a:rPr lang="en-US" sz="2200" u="sng" dirty="0">
                <a:solidFill>
                  <a:schemeClr val="accent1">
                    <a:lumMod val="75000"/>
                  </a:schemeClr>
                </a:solidFill>
                <a:effectLst/>
                <a:ea typeface="Times New Roman" panose="02020603050405020304" pitchFamily="18" charset="0"/>
                <a:hlinkClick r:id="rId3">
                  <a:extLst>
                    <a:ext uri="{A12FA001-AC4F-418D-AE19-62706E023703}">
                      <ahyp:hlinkClr xmlns:ahyp="http://schemas.microsoft.com/office/drawing/2018/hyperlinkcolor" val="tx"/>
                    </a:ext>
                  </a:extLst>
                </a:hlinkClick>
              </a:rPr>
              <a:t>kathyh@diversitycouncil.org</a:t>
            </a:r>
            <a:endParaRPr lang="en-US" sz="2200" dirty="0">
              <a:solidFill>
                <a:schemeClr val="accent1">
                  <a:lumMod val="75000"/>
                </a:schemeClr>
              </a:solidFill>
              <a:effectLst/>
              <a:ea typeface="Times New Roman" panose="02020603050405020304" pitchFamily="18" charset="0"/>
            </a:endParaRPr>
          </a:p>
          <a:p>
            <a:pPr marL="342900" marR="0" lvl="0" indent="-342900">
              <a:spcBef>
                <a:spcPts val="0"/>
              </a:spcBef>
              <a:spcAft>
                <a:spcPts val="0"/>
              </a:spcAft>
              <a:buFont typeface="+mj-lt"/>
              <a:buAutoNum type="arabicParenR"/>
            </a:pPr>
            <a:r>
              <a:rPr lang="en-US" sz="2200" dirty="0">
                <a:solidFill>
                  <a:schemeClr val="accent1">
                    <a:lumMod val="75000"/>
                  </a:schemeClr>
                </a:solidFill>
                <a:effectLst/>
                <a:ea typeface="Times New Roman" panose="02020603050405020304" pitchFamily="18" charset="0"/>
              </a:rPr>
              <a:t>Financial Staff - Stefanie Meunier &lt;</a:t>
            </a:r>
            <a:r>
              <a:rPr lang="en-US" sz="2200" u="sng" dirty="0">
                <a:solidFill>
                  <a:schemeClr val="accent1">
                    <a:lumMod val="75000"/>
                  </a:schemeClr>
                </a:solidFill>
                <a:effectLst/>
                <a:ea typeface="Times New Roman" panose="02020603050405020304" pitchFamily="18" charset="0"/>
                <a:hlinkClick r:id="rId4">
                  <a:extLst>
                    <a:ext uri="{A12FA001-AC4F-418D-AE19-62706E023703}">
                      <ahyp:hlinkClr xmlns:ahyp="http://schemas.microsoft.com/office/drawing/2018/hyperlinkcolor" val="tx"/>
                    </a:ext>
                  </a:extLst>
                </a:hlinkClick>
              </a:rPr>
              <a:t>bookkeeper@diversitycouncil.org</a:t>
            </a:r>
            <a:r>
              <a:rPr lang="en-US" sz="2200" dirty="0">
                <a:solidFill>
                  <a:schemeClr val="accent1">
                    <a:lumMod val="75000"/>
                  </a:schemeClr>
                </a:solidFill>
                <a:effectLst/>
                <a:ea typeface="Times New Roman" panose="02020603050405020304" pitchFamily="18" charset="0"/>
              </a:rPr>
              <a:t>&gt;</a:t>
            </a:r>
          </a:p>
          <a:p>
            <a:endParaRPr lang="en-US" dirty="0"/>
          </a:p>
        </p:txBody>
      </p:sp>
      <p:pic>
        <p:nvPicPr>
          <p:cNvPr id="8" name="Picture 7">
            <a:extLst>
              <a:ext uri="{FF2B5EF4-FFF2-40B4-BE49-F238E27FC236}">
                <a16:creationId xmlns:a16="http://schemas.microsoft.com/office/drawing/2014/main" id="{65CC8B3B-DA91-4AED-8111-F271FAAA98D4}"/>
              </a:ext>
            </a:extLst>
          </p:cNvPr>
          <p:cNvPicPr>
            <a:picLocks noChangeAspect="1"/>
          </p:cNvPicPr>
          <p:nvPr/>
        </p:nvPicPr>
        <p:blipFill rotWithShape="1">
          <a:blip r:embed="rId5"/>
          <a:srcRect l="724" t="-9525" r="410" b="-1"/>
          <a:stretch/>
        </p:blipFill>
        <p:spPr>
          <a:xfrm>
            <a:off x="280682" y="6238960"/>
            <a:ext cx="8582636" cy="195680"/>
          </a:xfrm>
          <a:prstGeom prst="rect">
            <a:avLst/>
          </a:prstGeom>
        </p:spPr>
      </p:pic>
      <p:pic>
        <p:nvPicPr>
          <p:cNvPr id="7" name="Picture 6">
            <a:extLst>
              <a:ext uri="{FF2B5EF4-FFF2-40B4-BE49-F238E27FC236}">
                <a16:creationId xmlns:a16="http://schemas.microsoft.com/office/drawing/2014/main" id="{CF84B921-1FA9-1A4D-B993-1D4E1AEFEB97}"/>
              </a:ext>
            </a:extLst>
          </p:cNvPr>
          <p:cNvPicPr>
            <a:picLocks noChangeAspect="1"/>
          </p:cNvPicPr>
          <p:nvPr/>
        </p:nvPicPr>
        <p:blipFill>
          <a:blip r:embed="rId6"/>
          <a:stretch>
            <a:fillRect/>
          </a:stretch>
        </p:blipFill>
        <p:spPr>
          <a:xfrm>
            <a:off x="4916246" y="196449"/>
            <a:ext cx="3824000" cy="3824000"/>
          </a:xfrm>
          <a:prstGeom prst="rect">
            <a:avLst/>
          </a:prstGeom>
        </p:spPr>
      </p:pic>
    </p:spTree>
    <p:extLst>
      <p:ext uri="{BB962C8B-B14F-4D97-AF65-F5344CB8AC3E}">
        <p14:creationId xmlns:p14="http://schemas.microsoft.com/office/powerpoint/2010/main" val="3262779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594" y="5122327"/>
            <a:ext cx="5691651" cy="566738"/>
          </a:xfrm>
        </p:spPr>
        <p:txBody>
          <a:bodyPr>
            <a:noAutofit/>
          </a:bodyPr>
          <a:lstStyle/>
          <a:p>
            <a:pPr algn="r"/>
            <a:r>
              <a:rPr lang="en-US" sz="4200" dirty="0"/>
              <a:t>Co-Lead Agency</a:t>
            </a:r>
          </a:p>
        </p:txBody>
      </p:sp>
      <p:sp>
        <p:nvSpPr>
          <p:cNvPr id="2" name="TextBox 1"/>
          <p:cNvSpPr txBox="1"/>
          <p:nvPr/>
        </p:nvSpPr>
        <p:spPr>
          <a:xfrm>
            <a:off x="643468" y="423360"/>
            <a:ext cx="4080932" cy="4431983"/>
          </a:xfrm>
          <a:prstGeom prst="rect">
            <a:avLst/>
          </a:prstGeom>
          <a:noFill/>
        </p:spPr>
        <p:txBody>
          <a:bodyPr wrap="square" rtlCol="0">
            <a:spAutoFit/>
          </a:bodyPr>
          <a:lstStyle/>
          <a:p>
            <a:pPr marL="0" marR="0">
              <a:spcBef>
                <a:spcPts val="0"/>
              </a:spcBef>
              <a:spcAft>
                <a:spcPts val="0"/>
              </a:spcAft>
            </a:pPr>
            <a:r>
              <a:rPr lang="en-US" sz="2200" b="1" dirty="0">
                <a:solidFill>
                  <a:schemeClr val="accent1">
                    <a:lumMod val="75000"/>
                  </a:schemeClr>
                </a:solidFill>
                <a:effectLst/>
                <a:ea typeface="DengXian" panose="02010600030101010101" pitchFamily="2" charset="-122"/>
                <a:cs typeface="Calibri" panose="020F0502020204030204" pitchFamily="34" charset="0"/>
              </a:rPr>
              <a:t>Asian Media Access</a:t>
            </a:r>
            <a:endParaRPr lang="en-US" sz="2200" dirty="0">
              <a:solidFill>
                <a:schemeClr val="accent1">
                  <a:lumMod val="75000"/>
                </a:schemeClr>
              </a:solidFill>
              <a:effectLst/>
              <a:ea typeface="DengXian" panose="02010600030101010101" pitchFamily="2" charset="-122"/>
              <a:cs typeface="Times New Roman" panose="02020603050405020304" pitchFamily="18" charset="0"/>
            </a:endParaRPr>
          </a:p>
          <a:p>
            <a:pPr marL="0" marR="0">
              <a:spcBef>
                <a:spcPts val="0"/>
              </a:spcBef>
              <a:spcAft>
                <a:spcPts val="0"/>
              </a:spcAft>
            </a:pPr>
            <a:r>
              <a:rPr lang="en-US" sz="2200" b="1" dirty="0">
                <a:solidFill>
                  <a:schemeClr val="accent1">
                    <a:lumMod val="75000"/>
                  </a:schemeClr>
                </a:solidFill>
                <a:effectLst/>
                <a:ea typeface="DengXian" panose="02010600030101010101" pitchFamily="2" charset="-122"/>
                <a:cs typeface="Calibri" panose="020F0502020204030204" pitchFamily="34" charset="0"/>
              </a:rPr>
              <a:t> </a:t>
            </a:r>
            <a:endParaRPr lang="en-US" sz="2200" dirty="0">
              <a:solidFill>
                <a:schemeClr val="accent1">
                  <a:lumMod val="75000"/>
                </a:schemeClr>
              </a:solidFill>
              <a:effectLst/>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mj-lt"/>
              <a:buAutoNum type="arabicParenR"/>
            </a:pPr>
            <a:r>
              <a:rPr lang="en-US" sz="2200" dirty="0">
                <a:solidFill>
                  <a:schemeClr val="accent1">
                    <a:lumMod val="75000"/>
                  </a:schemeClr>
                </a:solidFill>
                <a:effectLst/>
                <a:ea typeface="Times New Roman" panose="02020603050405020304" pitchFamily="18" charset="0"/>
              </a:rPr>
              <a:t>Executive Director – Ange Hwang, </a:t>
            </a:r>
            <a:r>
              <a:rPr lang="en-US" sz="2200" u="sng" dirty="0">
                <a:solidFill>
                  <a:schemeClr val="accent1">
                    <a:lumMod val="75000"/>
                  </a:schemeClr>
                </a:solidFill>
                <a:effectLst/>
                <a:ea typeface="Times New Roman" panose="02020603050405020304" pitchFamily="18" charset="0"/>
                <a:hlinkClick r:id="rId2">
                  <a:extLst>
                    <a:ext uri="{A12FA001-AC4F-418D-AE19-62706E023703}">
                      <ahyp:hlinkClr xmlns:ahyp="http://schemas.microsoft.com/office/drawing/2018/hyperlinkcolor" val="tx"/>
                    </a:ext>
                  </a:extLst>
                </a:hlinkClick>
              </a:rPr>
              <a:t>angehwang@amamedia.org</a:t>
            </a:r>
            <a:endParaRPr lang="en-US" sz="2200" dirty="0">
              <a:solidFill>
                <a:schemeClr val="accent1">
                  <a:lumMod val="75000"/>
                </a:schemeClr>
              </a:solidFill>
              <a:effectLst/>
              <a:ea typeface="Times New Roman" panose="02020603050405020304" pitchFamily="18" charset="0"/>
            </a:endParaRPr>
          </a:p>
          <a:p>
            <a:pPr marL="342900" marR="0" lvl="0" indent="-342900">
              <a:spcBef>
                <a:spcPts val="0"/>
              </a:spcBef>
              <a:spcAft>
                <a:spcPts val="0"/>
              </a:spcAft>
              <a:buFont typeface="+mj-lt"/>
              <a:buAutoNum type="arabicParenR"/>
            </a:pPr>
            <a:r>
              <a:rPr lang="en-US" sz="2200" dirty="0">
                <a:solidFill>
                  <a:schemeClr val="accent1">
                    <a:lumMod val="75000"/>
                  </a:schemeClr>
                </a:solidFill>
                <a:effectLst/>
                <a:ea typeface="Times New Roman" panose="02020603050405020304" pitchFamily="18" charset="0"/>
              </a:rPr>
              <a:t>Director of Multimedia Technology – Steve Lu, </a:t>
            </a:r>
            <a:r>
              <a:rPr lang="en-US" sz="2200" u="sng" dirty="0">
                <a:solidFill>
                  <a:schemeClr val="accent1">
                    <a:lumMod val="75000"/>
                  </a:schemeClr>
                </a:solidFill>
                <a:effectLst/>
                <a:ea typeface="Times New Roman" panose="02020603050405020304" pitchFamily="18" charset="0"/>
                <a:hlinkClick r:id="rId3">
                  <a:extLst>
                    <a:ext uri="{A12FA001-AC4F-418D-AE19-62706E023703}">
                      <ahyp:hlinkClr xmlns:ahyp="http://schemas.microsoft.com/office/drawing/2018/hyperlinkcolor" val="tx"/>
                    </a:ext>
                  </a:extLst>
                </a:hlinkClick>
              </a:rPr>
              <a:t>stevelu@amamedia.org</a:t>
            </a:r>
            <a:endParaRPr lang="en-US" sz="2200" dirty="0">
              <a:solidFill>
                <a:schemeClr val="accent1">
                  <a:lumMod val="75000"/>
                </a:schemeClr>
              </a:solidFill>
              <a:effectLst/>
              <a:ea typeface="Times New Roman" panose="02020603050405020304" pitchFamily="18" charset="0"/>
            </a:endParaRPr>
          </a:p>
          <a:p>
            <a:pPr marL="342900" marR="0" lvl="0" indent="-342900">
              <a:spcBef>
                <a:spcPts val="0"/>
              </a:spcBef>
              <a:spcAft>
                <a:spcPts val="0"/>
              </a:spcAft>
              <a:buFont typeface="+mj-lt"/>
              <a:buAutoNum type="arabicParenR"/>
            </a:pPr>
            <a:r>
              <a:rPr lang="en-US" sz="2200" dirty="0">
                <a:solidFill>
                  <a:schemeClr val="accent1">
                    <a:lumMod val="75000"/>
                  </a:schemeClr>
                </a:solidFill>
                <a:effectLst/>
                <a:ea typeface="Times New Roman" panose="02020603050405020304" pitchFamily="18" charset="0"/>
              </a:rPr>
              <a:t>Media Campaign (Website and Social Media Management) – Jiang Zhu, </a:t>
            </a:r>
            <a:r>
              <a:rPr lang="en-US" sz="2200" u="sng" dirty="0">
                <a:solidFill>
                  <a:schemeClr val="accent1">
                    <a:lumMod val="75000"/>
                  </a:schemeClr>
                </a:solidFill>
                <a:effectLst/>
                <a:ea typeface="Times New Roman" panose="02020603050405020304" pitchFamily="18" charset="0"/>
                <a:hlinkClick r:id="rId4">
                  <a:extLst>
                    <a:ext uri="{A12FA001-AC4F-418D-AE19-62706E023703}">
                      <ahyp:hlinkClr xmlns:ahyp="http://schemas.microsoft.com/office/drawing/2018/hyperlinkcolor" val="tx"/>
                    </a:ext>
                  </a:extLst>
                </a:hlinkClick>
              </a:rPr>
              <a:t>Jiang.zhu@amamedia.org</a:t>
            </a:r>
            <a:endParaRPr lang="en-US" sz="2200" dirty="0">
              <a:solidFill>
                <a:schemeClr val="accent1">
                  <a:lumMod val="75000"/>
                </a:schemeClr>
              </a:solidFill>
              <a:effectLst/>
              <a:ea typeface="Times New Roman" panose="02020603050405020304" pitchFamily="18" charset="0"/>
            </a:endParaRPr>
          </a:p>
          <a:p>
            <a:endParaRPr lang="en-US" dirty="0"/>
          </a:p>
        </p:txBody>
      </p:sp>
      <p:pic>
        <p:nvPicPr>
          <p:cNvPr id="7" name="Picture 6">
            <a:extLst>
              <a:ext uri="{FF2B5EF4-FFF2-40B4-BE49-F238E27FC236}">
                <a16:creationId xmlns:a16="http://schemas.microsoft.com/office/drawing/2014/main" id="{AB68300D-967B-43A9-B0E9-2253A8FD4884}"/>
              </a:ext>
            </a:extLst>
          </p:cNvPr>
          <p:cNvPicPr>
            <a:picLocks noChangeAspect="1"/>
          </p:cNvPicPr>
          <p:nvPr/>
        </p:nvPicPr>
        <p:blipFill rotWithShape="1">
          <a:blip r:embed="rId5"/>
          <a:srcRect l="724" t="-9525" r="410" b="-1"/>
          <a:stretch/>
        </p:blipFill>
        <p:spPr>
          <a:xfrm>
            <a:off x="280682" y="6238960"/>
            <a:ext cx="8582636" cy="195680"/>
          </a:xfrm>
          <a:prstGeom prst="rect">
            <a:avLst/>
          </a:prstGeom>
        </p:spPr>
      </p:pic>
      <p:pic>
        <p:nvPicPr>
          <p:cNvPr id="9" name="Picture 8">
            <a:extLst>
              <a:ext uri="{FF2B5EF4-FFF2-40B4-BE49-F238E27FC236}">
                <a16:creationId xmlns:a16="http://schemas.microsoft.com/office/drawing/2014/main" id="{945F6358-AB20-F746-B2A2-B2E577AF7A97}"/>
              </a:ext>
            </a:extLst>
          </p:cNvPr>
          <p:cNvPicPr>
            <a:picLocks noChangeAspect="1"/>
          </p:cNvPicPr>
          <p:nvPr/>
        </p:nvPicPr>
        <p:blipFill>
          <a:blip r:embed="rId6"/>
          <a:stretch>
            <a:fillRect/>
          </a:stretch>
        </p:blipFill>
        <p:spPr>
          <a:xfrm>
            <a:off x="4724401" y="-1"/>
            <a:ext cx="4419600" cy="4419600"/>
          </a:xfrm>
          <a:prstGeom prst="rect">
            <a:avLst/>
          </a:prstGeom>
        </p:spPr>
      </p:pic>
    </p:spTree>
    <p:extLst>
      <p:ext uri="{BB962C8B-B14F-4D97-AF65-F5344CB8AC3E}">
        <p14:creationId xmlns:p14="http://schemas.microsoft.com/office/powerpoint/2010/main" val="3144507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594" y="5122327"/>
            <a:ext cx="5691651" cy="566738"/>
          </a:xfrm>
        </p:spPr>
        <p:txBody>
          <a:bodyPr>
            <a:noAutofit/>
          </a:bodyPr>
          <a:lstStyle/>
          <a:p>
            <a:pPr algn="r"/>
            <a:r>
              <a:rPr lang="en-US" sz="4200" dirty="0"/>
              <a:t>Co-Lead Agency</a:t>
            </a:r>
          </a:p>
        </p:txBody>
      </p:sp>
      <p:sp>
        <p:nvSpPr>
          <p:cNvPr id="2" name="TextBox 1"/>
          <p:cNvSpPr txBox="1"/>
          <p:nvPr/>
        </p:nvSpPr>
        <p:spPr>
          <a:xfrm>
            <a:off x="643468" y="423360"/>
            <a:ext cx="4080932" cy="4062651"/>
          </a:xfrm>
          <a:prstGeom prst="rect">
            <a:avLst/>
          </a:prstGeom>
          <a:noFill/>
        </p:spPr>
        <p:txBody>
          <a:bodyPr wrap="square" rtlCol="0">
            <a:spAutoFit/>
          </a:bodyPr>
          <a:lstStyle/>
          <a:p>
            <a:pPr marL="0" marR="0">
              <a:spcBef>
                <a:spcPts val="0"/>
              </a:spcBef>
              <a:spcAft>
                <a:spcPts val="0"/>
              </a:spcAft>
            </a:pPr>
            <a:r>
              <a:rPr lang="en-US" sz="2400" b="1" dirty="0">
                <a:solidFill>
                  <a:schemeClr val="accent1">
                    <a:lumMod val="75000"/>
                  </a:schemeClr>
                </a:solidFill>
                <a:effectLst/>
                <a:ea typeface="DengXian" panose="02010600030101010101" pitchFamily="2" charset="-122"/>
                <a:cs typeface="Calibri" panose="020F0502020204030204" pitchFamily="34" charset="0"/>
              </a:rPr>
              <a:t>Hispanic Advocacy and Community Empowerment through Research (HACER )</a:t>
            </a:r>
          </a:p>
          <a:p>
            <a:pPr marL="0" marR="0">
              <a:spcBef>
                <a:spcPts val="0"/>
              </a:spcBef>
              <a:spcAft>
                <a:spcPts val="0"/>
              </a:spcAft>
            </a:pPr>
            <a:endParaRPr lang="en-US" sz="2400" b="1" dirty="0">
              <a:solidFill>
                <a:schemeClr val="accent1">
                  <a:lumMod val="75000"/>
                </a:schemeClr>
              </a:solidFill>
              <a:effectLst/>
              <a:ea typeface="DengXian" panose="02010600030101010101" pitchFamily="2" charset="-122"/>
              <a:cs typeface="Calibri" panose="020F0502020204030204" pitchFamily="34" charset="0"/>
            </a:endParaRPr>
          </a:p>
          <a:p>
            <a:pPr marL="342900" marR="0" lvl="0" indent="-342900">
              <a:spcBef>
                <a:spcPts val="0"/>
              </a:spcBef>
              <a:spcAft>
                <a:spcPts val="0"/>
              </a:spcAft>
              <a:buFont typeface="+mj-lt"/>
              <a:buAutoNum type="arabicParenR"/>
            </a:pPr>
            <a:r>
              <a:rPr lang="en-US" sz="2400" dirty="0">
                <a:solidFill>
                  <a:schemeClr val="accent1">
                    <a:lumMod val="75000"/>
                  </a:schemeClr>
                </a:solidFill>
                <a:effectLst/>
                <a:ea typeface="Times New Roman" panose="02020603050405020304" pitchFamily="18" charset="0"/>
              </a:rPr>
              <a:t>Executive Director – Rodolfo Gutierrez, </a:t>
            </a:r>
            <a:r>
              <a:rPr lang="en-US" sz="2400" u="sng" dirty="0">
                <a:solidFill>
                  <a:schemeClr val="accent1">
                    <a:lumMod val="75000"/>
                  </a:schemeClr>
                </a:solidFill>
                <a:effectLst/>
                <a:ea typeface="Times New Roman" panose="02020603050405020304" pitchFamily="18" charset="0"/>
                <a:hlinkClick r:id="rId2">
                  <a:extLst>
                    <a:ext uri="{A12FA001-AC4F-418D-AE19-62706E023703}">
                      <ahyp:hlinkClr xmlns:ahyp="http://schemas.microsoft.com/office/drawing/2018/hyperlinkcolor" val="tx"/>
                    </a:ext>
                  </a:extLst>
                </a:hlinkClick>
              </a:rPr>
              <a:t>rodolfo@hacer-mn.org</a:t>
            </a:r>
            <a:endParaRPr lang="en-US" sz="2400" dirty="0">
              <a:solidFill>
                <a:schemeClr val="accent1">
                  <a:lumMod val="75000"/>
                </a:schemeClr>
              </a:solidFill>
              <a:effectLst/>
              <a:ea typeface="Times New Roman" panose="02020603050405020304" pitchFamily="18" charset="0"/>
            </a:endParaRPr>
          </a:p>
          <a:p>
            <a:pPr marL="342900" marR="0" lvl="0" indent="-342900">
              <a:spcBef>
                <a:spcPts val="0"/>
              </a:spcBef>
              <a:spcAft>
                <a:spcPts val="0"/>
              </a:spcAft>
              <a:buFont typeface="+mj-lt"/>
              <a:buAutoNum type="arabicParenR"/>
            </a:pPr>
            <a:r>
              <a:rPr lang="en-US" sz="2400" dirty="0">
                <a:solidFill>
                  <a:schemeClr val="accent1">
                    <a:lumMod val="75000"/>
                  </a:schemeClr>
                </a:solidFill>
                <a:effectLst/>
                <a:ea typeface="Times New Roman" panose="02020603050405020304" pitchFamily="18" charset="0"/>
              </a:rPr>
              <a:t>Program Coordinator - Ruben Gonzalez, &lt;</a:t>
            </a:r>
            <a:r>
              <a:rPr lang="en-US" sz="2400" u="none" strike="noStrike" dirty="0">
                <a:solidFill>
                  <a:schemeClr val="accent1">
                    <a:lumMod val="75000"/>
                  </a:schemeClr>
                </a:solidFill>
                <a:effectLst/>
                <a:ea typeface="Times New Roman" panose="02020603050405020304" pitchFamily="18" charset="0"/>
                <a:hlinkClick r:id="rId3">
                  <a:extLst>
                    <a:ext uri="{A12FA001-AC4F-418D-AE19-62706E023703}">
                      <ahyp:hlinkClr xmlns:ahyp="http://schemas.microsoft.com/office/drawing/2018/hyperlinkcolor" val="tx"/>
                    </a:ext>
                  </a:extLst>
                </a:hlinkClick>
              </a:rPr>
              <a:t>ruben</a:t>
            </a:r>
            <a:r>
              <a:rPr lang="en-US" sz="2400" u="sng" dirty="0">
                <a:solidFill>
                  <a:schemeClr val="accent1">
                    <a:lumMod val="75000"/>
                  </a:schemeClr>
                </a:solidFill>
                <a:effectLst/>
                <a:ea typeface="Times New Roman" panose="02020603050405020304" pitchFamily="18" charset="0"/>
                <a:hlinkClick r:id="rId3">
                  <a:extLst>
                    <a:ext uri="{A12FA001-AC4F-418D-AE19-62706E023703}">
                      <ahyp:hlinkClr xmlns:ahyp="http://schemas.microsoft.com/office/drawing/2018/hyperlinkcolor" val="tx"/>
                    </a:ext>
                  </a:extLst>
                </a:hlinkClick>
              </a:rPr>
              <a:t>@hacer-mn.org</a:t>
            </a:r>
            <a:r>
              <a:rPr lang="en-US" sz="2400" dirty="0">
                <a:solidFill>
                  <a:schemeClr val="accent1">
                    <a:lumMod val="75000"/>
                  </a:schemeClr>
                </a:solidFill>
                <a:effectLst/>
                <a:ea typeface="Times New Roman" panose="02020603050405020304" pitchFamily="18" charset="0"/>
              </a:rPr>
              <a:t>&gt;</a:t>
            </a:r>
          </a:p>
          <a:p>
            <a:endParaRPr lang="en-US" dirty="0"/>
          </a:p>
        </p:txBody>
      </p:sp>
      <p:pic>
        <p:nvPicPr>
          <p:cNvPr id="8" name="Picture 7">
            <a:extLst>
              <a:ext uri="{FF2B5EF4-FFF2-40B4-BE49-F238E27FC236}">
                <a16:creationId xmlns:a16="http://schemas.microsoft.com/office/drawing/2014/main" id="{C8DFCAB2-A8CB-445E-AE30-2402A1B81DB6}"/>
              </a:ext>
            </a:extLst>
          </p:cNvPr>
          <p:cNvPicPr>
            <a:picLocks noChangeAspect="1"/>
          </p:cNvPicPr>
          <p:nvPr/>
        </p:nvPicPr>
        <p:blipFill rotWithShape="1">
          <a:blip r:embed="rId4"/>
          <a:srcRect l="724" t="-9525" r="410" b="-1"/>
          <a:stretch/>
        </p:blipFill>
        <p:spPr>
          <a:xfrm>
            <a:off x="280682" y="6238960"/>
            <a:ext cx="8582636" cy="195680"/>
          </a:xfrm>
          <a:prstGeom prst="rect">
            <a:avLst/>
          </a:prstGeom>
        </p:spPr>
      </p:pic>
      <p:pic>
        <p:nvPicPr>
          <p:cNvPr id="9" name="Picture 8">
            <a:extLst>
              <a:ext uri="{FF2B5EF4-FFF2-40B4-BE49-F238E27FC236}">
                <a16:creationId xmlns:a16="http://schemas.microsoft.com/office/drawing/2014/main" id="{1D21352B-669F-4743-9798-7D11E4016CD9}"/>
              </a:ext>
            </a:extLst>
          </p:cNvPr>
          <p:cNvPicPr>
            <a:picLocks noChangeAspect="1"/>
          </p:cNvPicPr>
          <p:nvPr/>
        </p:nvPicPr>
        <p:blipFill>
          <a:blip r:embed="rId5"/>
          <a:stretch>
            <a:fillRect/>
          </a:stretch>
        </p:blipFill>
        <p:spPr>
          <a:xfrm>
            <a:off x="5065357" y="290320"/>
            <a:ext cx="4078643" cy="4078643"/>
          </a:xfrm>
          <a:prstGeom prst="rect">
            <a:avLst/>
          </a:prstGeom>
        </p:spPr>
      </p:pic>
    </p:spTree>
    <p:extLst>
      <p:ext uri="{BB962C8B-B14F-4D97-AF65-F5344CB8AC3E}">
        <p14:creationId xmlns:p14="http://schemas.microsoft.com/office/powerpoint/2010/main" val="3605731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617" y="589583"/>
            <a:ext cx="8574087" cy="967840"/>
          </a:xfrm>
        </p:spPr>
        <p:txBody>
          <a:bodyPr/>
          <a:lstStyle/>
          <a:p>
            <a:pPr algn="ctr"/>
            <a:r>
              <a:rPr lang="en-US" dirty="0"/>
              <a:t>What is out there ?</a:t>
            </a:r>
          </a:p>
        </p:txBody>
      </p:sp>
      <p:sp>
        <p:nvSpPr>
          <p:cNvPr id="5" name="Rectangle 4"/>
          <p:cNvSpPr/>
          <p:nvPr/>
        </p:nvSpPr>
        <p:spPr>
          <a:xfrm>
            <a:off x="1874104" y="1827766"/>
            <a:ext cx="6984146" cy="369332"/>
          </a:xfrm>
          <a:prstGeom prst="rect">
            <a:avLst/>
          </a:prstGeom>
        </p:spPr>
        <p:txBody>
          <a:bodyPr wrap="square">
            <a:spAutoFit/>
          </a:bodyPr>
          <a:lstStyle/>
          <a:p>
            <a:r>
              <a:rPr lang="en-US" dirty="0"/>
              <a:t> </a:t>
            </a:r>
          </a:p>
        </p:txBody>
      </p:sp>
      <p:pic>
        <p:nvPicPr>
          <p:cNvPr id="7" name="Picture 6">
            <a:extLst>
              <a:ext uri="{FF2B5EF4-FFF2-40B4-BE49-F238E27FC236}">
                <a16:creationId xmlns:a16="http://schemas.microsoft.com/office/drawing/2014/main" id="{1660FA5F-8E55-455E-9A17-50794886F439}"/>
              </a:ext>
            </a:extLst>
          </p:cNvPr>
          <p:cNvPicPr>
            <a:picLocks noChangeAspect="1"/>
          </p:cNvPicPr>
          <p:nvPr/>
        </p:nvPicPr>
        <p:blipFill rotWithShape="1">
          <a:blip r:embed="rId3"/>
          <a:srcRect l="724" t="-9525" r="410" b="-1"/>
          <a:stretch/>
        </p:blipFill>
        <p:spPr>
          <a:xfrm>
            <a:off x="280682" y="1547861"/>
            <a:ext cx="8582636" cy="195680"/>
          </a:xfrm>
          <a:prstGeom prst="rect">
            <a:avLst/>
          </a:prstGeom>
        </p:spPr>
      </p:pic>
      <p:sp>
        <p:nvSpPr>
          <p:cNvPr id="6" name="TextBox 5">
            <a:extLst>
              <a:ext uri="{FF2B5EF4-FFF2-40B4-BE49-F238E27FC236}">
                <a16:creationId xmlns:a16="http://schemas.microsoft.com/office/drawing/2014/main" id="{C7DE921D-57A0-EF4E-A9D6-DC72D05D92FC}"/>
              </a:ext>
            </a:extLst>
          </p:cNvPr>
          <p:cNvSpPr txBox="1"/>
          <p:nvPr/>
        </p:nvSpPr>
        <p:spPr>
          <a:xfrm>
            <a:off x="548640" y="938265"/>
            <a:ext cx="8166280" cy="6093976"/>
          </a:xfrm>
          <a:prstGeom prst="rect">
            <a:avLst/>
          </a:prstGeom>
          <a:noFill/>
        </p:spPr>
        <p:txBody>
          <a:bodyPr wrap="square">
            <a:spAutoFit/>
          </a:bodyPr>
          <a:lstStyle/>
          <a:p>
            <a:endParaRPr lang="en-US" dirty="0"/>
          </a:p>
          <a:p>
            <a:endParaRPr lang="en-US" dirty="0"/>
          </a:p>
          <a:p>
            <a:endParaRPr lang="en-US" sz="2800" dirty="0"/>
          </a:p>
          <a:p>
            <a:pPr marL="457200" indent="-457200">
              <a:buBlip>
                <a:blip r:embed="rId4"/>
              </a:buBlip>
            </a:pPr>
            <a:r>
              <a:rPr lang="en-US" sz="2800" dirty="0">
                <a:solidFill>
                  <a:schemeClr val="accent1">
                    <a:lumMod val="75000"/>
                  </a:schemeClr>
                </a:solidFill>
              </a:rPr>
              <a:t>COVID-19 just like the common flu and Nature Immunity Preferred</a:t>
            </a:r>
          </a:p>
          <a:p>
            <a:pPr marL="457200" indent="-457200">
              <a:buBlip>
                <a:blip r:embed="rId4"/>
              </a:buBlip>
            </a:pPr>
            <a:r>
              <a:rPr lang="en-US" sz="2800" dirty="0">
                <a:solidFill>
                  <a:schemeClr val="accent1">
                    <a:lumMod val="75000"/>
                  </a:schemeClr>
                </a:solidFill>
              </a:rPr>
              <a:t>Vaccine’s long term impacts</a:t>
            </a:r>
          </a:p>
          <a:p>
            <a:pPr marL="457200" indent="-457200">
              <a:buBlip>
                <a:blip r:embed="rId4"/>
              </a:buBlip>
            </a:pPr>
            <a:r>
              <a:rPr lang="en-US" sz="2800" dirty="0">
                <a:solidFill>
                  <a:schemeClr val="accent1">
                    <a:lumMod val="75000"/>
                  </a:schemeClr>
                </a:solidFill>
              </a:rPr>
              <a:t>Misinformation about Vaccination, ex. altered the DNA, or impacting on </a:t>
            </a:r>
            <a:r>
              <a:rPr lang="en-US" sz="2800" dirty="0">
                <a:solidFill>
                  <a:schemeClr val="accent1">
                    <a:lumMod val="75000"/>
                  </a:schemeClr>
                </a:solidFill>
                <a:effectLst/>
                <a:latin typeface="Arial" panose="020B0604020202020204" pitchFamily="34" charset="0"/>
                <a:ea typeface="Times New Roman" panose="02020603050405020304" pitchFamily="18" charset="0"/>
              </a:rPr>
              <a:t>fertility</a:t>
            </a:r>
            <a:r>
              <a:rPr lang="en-US" sz="2800" dirty="0">
                <a:solidFill>
                  <a:schemeClr val="accent1">
                    <a:lumMod val="75000"/>
                  </a:schemeClr>
                </a:solidFill>
                <a:effectLst/>
              </a:rPr>
              <a:t> </a:t>
            </a:r>
            <a:endParaRPr lang="en-US" sz="2800" dirty="0">
              <a:solidFill>
                <a:schemeClr val="accent1">
                  <a:lumMod val="75000"/>
                </a:schemeClr>
              </a:solidFill>
            </a:endParaRPr>
          </a:p>
          <a:p>
            <a:pPr marL="457200" indent="-457200">
              <a:buBlip>
                <a:blip r:embed="rId4"/>
              </a:buBlip>
            </a:pPr>
            <a:r>
              <a:rPr lang="en-US" sz="2800" dirty="0">
                <a:solidFill>
                  <a:schemeClr val="accent1">
                    <a:lumMod val="75000"/>
                  </a:schemeClr>
                </a:solidFill>
              </a:rPr>
              <a:t>Joking about Vaccination</a:t>
            </a:r>
          </a:p>
          <a:p>
            <a:pPr marL="457200" indent="-457200">
              <a:buBlip>
                <a:blip r:embed="rId4"/>
              </a:buBlip>
            </a:pPr>
            <a:r>
              <a:rPr lang="en-US" sz="2800" dirty="0">
                <a:solidFill>
                  <a:schemeClr val="accent1">
                    <a:lumMod val="75000"/>
                  </a:schemeClr>
                </a:solidFill>
              </a:rPr>
              <a:t>Providing another research to indicate the unnecessary</a:t>
            </a:r>
          </a:p>
          <a:p>
            <a:pPr marL="457200" indent="-457200">
              <a:buBlip>
                <a:blip r:embed="rId4"/>
              </a:buBlip>
            </a:pPr>
            <a:r>
              <a:rPr lang="en-US" sz="2800" dirty="0">
                <a:solidFill>
                  <a:schemeClr val="accent1">
                    <a:lumMod val="75000"/>
                  </a:schemeClr>
                </a:solidFill>
              </a:rPr>
              <a:t>Attacking the Vaccination Host</a:t>
            </a:r>
          </a:p>
          <a:p>
            <a:pPr marL="457200" indent="-457200">
              <a:buBlip>
                <a:blip r:embed="rId4"/>
              </a:buBlip>
            </a:pPr>
            <a:r>
              <a:rPr lang="en-US" sz="2800" dirty="0">
                <a:solidFill>
                  <a:schemeClr val="accent1">
                    <a:lumMod val="75000"/>
                  </a:schemeClr>
                </a:solidFill>
              </a:rPr>
              <a:t>No matter what you said – It’s my RIGHT to not get vaccinated</a:t>
            </a: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2"/>
          <p:cNvSpPr txBox="1">
            <a:spLocks noGrp="1"/>
          </p:cNvSpPr>
          <p:nvPr>
            <p:ph type="title"/>
          </p:nvPr>
        </p:nvSpPr>
        <p:spPr>
          <a:xfrm>
            <a:off x="311700" y="1114100"/>
            <a:ext cx="8520600" cy="707400"/>
          </a:xfrm>
          <a:prstGeom prst="rect">
            <a:avLst/>
          </a:prstGeom>
          <a:noFill/>
          <a:ln>
            <a:noFill/>
          </a:ln>
        </p:spPr>
        <p:txBody>
          <a:bodyPr spcFirstLastPara="1" vert="horz" wrap="square" lIns="91425" tIns="91425" rIns="91425" bIns="91425" rtlCol="0" anchor="t" anchorCtr="0">
            <a:normAutofit fontScale="90000"/>
          </a:bodyPr>
          <a:lstStyle/>
          <a:p>
            <a:pPr>
              <a:buSzPct val="111111"/>
            </a:pPr>
            <a:r>
              <a:rPr lang="en"/>
              <a:t>Gambling, Shopping, and Winning </a:t>
            </a:r>
            <a:endParaRPr/>
          </a:p>
        </p:txBody>
      </p:sp>
      <p:pic>
        <p:nvPicPr>
          <p:cNvPr id="5" name="Picture 4">
            <a:extLst>
              <a:ext uri="{FF2B5EF4-FFF2-40B4-BE49-F238E27FC236}">
                <a16:creationId xmlns:a16="http://schemas.microsoft.com/office/drawing/2014/main" id="{A64D3D72-C2B2-495D-BD3D-4AE88D738A59}"/>
              </a:ext>
            </a:extLst>
          </p:cNvPr>
          <p:cNvPicPr>
            <a:picLocks noChangeAspect="1"/>
          </p:cNvPicPr>
          <p:nvPr/>
        </p:nvPicPr>
        <p:blipFill rotWithShape="1">
          <a:blip r:embed="rId3"/>
          <a:srcRect l="724" t="-9525" r="410" b="-1"/>
          <a:stretch/>
        </p:blipFill>
        <p:spPr>
          <a:xfrm>
            <a:off x="0" y="6649521"/>
            <a:ext cx="9144000" cy="208479"/>
          </a:xfrm>
          <a:prstGeom prst="rect">
            <a:avLst/>
          </a:prstGeom>
        </p:spPr>
      </p:pic>
      <p:pic>
        <p:nvPicPr>
          <p:cNvPr id="6" name="Picture 5">
            <a:extLst>
              <a:ext uri="{FF2B5EF4-FFF2-40B4-BE49-F238E27FC236}">
                <a16:creationId xmlns:a16="http://schemas.microsoft.com/office/drawing/2014/main" id="{2B47BE26-9429-8649-9CBF-C8017E56BC76}"/>
              </a:ext>
            </a:extLst>
          </p:cNvPr>
          <p:cNvPicPr>
            <a:picLocks noChangeAspect="1"/>
          </p:cNvPicPr>
          <p:nvPr/>
        </p:nvPicPr>
        <p:blipFill>
          <a:blip r:embed="rId4"/>
          <a:stretch>
            <a:fillRect/>
          </a:stretch>
        </p:blipFill>
        <p:spPr>
          <a:xfrm>
            <a:off x="-649705" y="733927"/>
            <a:ext cx="9144000" cy="3789719"/>
          </a:xfrm>
          <a:prstGeom prst="rect">
            <a:avLst/>
          </a:prstGeom>
        </p:spPr>
      </p:pic>
      <p:pic>
        <p:nvPicPr>
          <p:cNvPr id="8" name="Picture 7">
            <a:extLst>
              <a:ext uri="{FF2B5EF4-FFF2-40B4-BE49-F238E27FC236}">
                <a16:creationId xmlns:a16="http://schemas.microsoft.com/office/drawing/2014/main" id="{8F2D78D1-ADD0-7042-8653-CB641D613447}"/>
              </a:ext>
            </a:extLst>
          </p:cNvPr>
          <p:cNvPicPr>
            <a:picLocks noChangeAspect="1"/>
          </p:cNvPicPr>
          <p:nvPr/>
        </p:nvPicPr>
        <p:blipFill>
          <a:blip r:embed="rId5"/>
          <a:stretch>
            <a:fillRect/>
          </a:stretch>
        </p:blipFill>
        <p:spPr>
          <a:xfrm>
            <a:off x="4572000" y="-609392"/>
            <a:ext cx="4572000" cy="7266214"/>
          </a:xfrm>
          <a:prstGeom prst="rect">
            <a:avLst/>
          </a:prstGeom>
        </p:spPr>
      </p:pic>
    </p:spTree>
  </p:cSld>
  <p:clrMapOvr>
    <a:masterClrMapping/>
  </p:clrMapOvr>
</p:sld>
</file>

<file path=ppt/theme/theme1.xml><?xml version="1.0" encoding="utf-8"?>
<a:theme xmlns:a="http://schemas.openxmlformats.org/drawingml/2006/main" name="Spectrum">
  <a:themeElements>
    <a:clrScheme name="Custom 6">
      <a:dk1>
        <a:srgbClr val="2A290C"/>
      </a:dk1>
      <a:lt1>
        <a:srgbClr val="FFFFFF"/>
      </a:lt1>
      <a:dk2>
        <a:srgbClr val="737321"/>
      </a:dk2>
      <a:lt2>
        <a:srgbClr val="EAE7E4"/>
      </a:lt2>
      <a:accent1>
        <a:srgbClr val="990000"/>
      </a:accent1>
      <a:accent2>
        <a:srgbClr val="FF6600"/>
      </a:accent2>
      <a:accent3>
        <a:srgbClr val="FFBA00"/>
      </a:accent3>
      <a:accent4>
        <a:srgbClr val="99CC00"/>
      </a:accent4>
      <a:accent5>
        <a:srgbClr val="528A02"/>
      </a:accent5>
      <a:accent6>
        <a:srgbClr val="737321"/>
      </a:accent6>
      <a:hlink>
        <a:srgbClr val="660000"/>
      </a:hlink>
      <a:folHlink>
        <a:srgbClr val="CC3300"/>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ntonio template">
  <a:themeElements>
    <a:clrScheme name="Custom 3">
      <a:dk1>
        <a:srgbClr val="000000"/>
      </a:dk1>
      <a:lt1>
        <a:srgbClr val="FFFFFF"/>
      </a:lt1>
      <a:dk2>
        <a:srgbClr val="666666"/>
      </a:dk2>
      <a:lt2>
        <a:srgbClr val="CCCCCC"/>
      </a:lt2>
      <a:accent1>
        <a:srgbClr val="737321"/>
      </a:accent1>
      <a:accent2>
        <a:srgbClr val="D89F39"/>
      </a:accent2>
      <a:accent3>
        <a:srgbClr val="8BAB42"/>
      </a:accent3>
      <a:accent4>
        <a:srgbClr val="DDEDF0"/>
      </a:accent4>
      <a:accent5>
        <a:srgbClr val="8B81D2"/>
      </a:accent5>
      <a:accent6>
        <a:srgbClr val="963334"/>
      </a:accent6>
      <a:hlink>
        <a:srgbClr val="688031"/>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Spectrum.thmx</Template>
  <TotalTime>2208</TotalTime>
  <Words>964</Words>
  <Application>Microsoft Macintosh PowerPoint</Application>
  <PresentationFormat>On-screen Show (4:3)</PresentationFormat>
  <Paragraphs>117</Paragraphs>
  <Slides>25</Slides>
  <Notes>15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25</vt:i4>
      </vt:variant>
    </vt:vector>
  </HeadingPairs>
  <TitlesOfParts>
    <vt:vector size="39" baseType="lpstr">
      <vt:lpstr>Zapf Dingbats</vt:lpstr>
      <vt:lpstr>Arial</vt:lpstr>
      <vt:lpstr>Calibri</vt:lpstr>
      <vt:lpstr>Corbel</vt:lpstr>
      <vt:lpstr>Lato</vt:lpstr>
      <vt:lpstr>Open Sans</vt:lpstr>
      <vt:lpstr>Papyrus</vt:lpstr>
      <vt:lpstr>Raleway</vt:lpstr>
      <vt:lpstr>Roboto</vt:lpstr>
      <vt:lpstr>Source Sans Pro</vt:lpstr>
      <vt:lpstr>Times New Roman</vt:lpstr>
      <vt:lpstr>Wingdings</vt:lpstr>
      <vt:lpstr>Spectrum</vt:lpstr>
      <vt:lpstr>Antonio template</vt:lpstr>
      <vt:lpstr>Project HEALINGS</vt:lpstr>
      <vt:lpstr>Project HEALINGS</vt:lpstr>
      <vt:lpstr>What is Project HEALINGS</vt:lpstr>
      <vt:lpstr>Tasks</vt:lpstr>
      <vt:lpstr>Lead Agency</vt:lpstr>
      <vt:lpstr>Co-Lead Agency</vt:lpstr>
      <vt:lpstr>Co-Lead Agency</vt:lpstr>
      <vt:lpstr>What is out there ?</vt:lpstr>
      <vt:lpstr>Gambling, Shopping, and Winning </vt:lpstr>
      <vt:lpstr>Gambling, Shopping, and Winning </vt:lpstr>
      <vt:lpstr>Gambling, Shopping, and Winning </vt:lpstr>
      <vt:lpstr>Gambling, Shopping, and Winning </vt:lpstr>
      <vt:lpstr>Gambling, Shopping, and Winning </vt:lpstr>
      <vt:lpstr>What can we do?</vt:lpstr>
      <vt:lpstr>PowerPoint Presentation</vt:lpstr>
      <vt:lpstr>PowerPoint Presentation</vt:lpstr>
      <vt:lpstr>PowerPoint Presentation</vt:lpstr>
      <vt:lpstr>PowerPoint Presentation</vt:lpstr>
      <vt:lpstr>PowerPoint Presentation</vt:lpstr>
      <vt:lpstr>Gambling, Shopping, and Winning </vt:lpstr>
      <vt:lpstr> SIMPLE THINGS WE CAN DO</vt:lpstr>
      <vt:lpstr>Gambling, Shopping, and Winning </vt:lpstr>
      <vt:lpstr> NOT DO – examples from MDH</vt:lpstr>
      <vt:lpstr>Project HEALINGS</vt:lpstr>
      <vt:lpstr>PowerPoint Presentation</vt:lpstr>
    </vt:vector>
  </TitlesOfParts>
  <Company>Asian Media Access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Ange Hwang</dc:creator>
  <cp:lastModifiedBy>Ange Hwang</cp:lastModifiedBy>
  <cp:revision>183</cp:revision>
  <dcterms:created xsi:type="dcterms:W3CDTF">2014-06-10T20:26:46Z</dcterms:created>
  <dcterms:modified xsi:type="dcterms:W3CDTF">2022-01-13T01:54:03Z</dcterms:modified>
</cp:coreProperties>
</file>