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Comfortaa"/>
      <p:regular r:id="rId15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Comfortaa-regular.fntdata"/><Relationship Id="rId14" Type="http://schemas.openxmlformats.org/officeDocument/2006/relationships/slide" Target="slides/slide9.xml"/><Relationship Id="rId16" Type="http://schemas.openxmlformats.org/officeDocument/2006/relationships/font" Target="fonts/Comforta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44558e83e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44558e83e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44558e83e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44558e83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91c01e01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f91c01e01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91c01e01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91c01e01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91c01e015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91c01e015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f91c01e015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f91c01e015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91c01e015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f91c01e015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44558e83e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44558e83e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c44558e83e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c44558e83e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7.png"/><Relationship Id="rId13" Type="http://schemas.openxmlformats.org/officeDocument/2006/relationships/image" Target="../media/image1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1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7.png"/><Relationship Id="rId13" Type="http://schemas.openxmlformats.org/officeDocument/2006/relationships/image" Target="../media/image1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1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7.png"/><Relationship Id="rId13" Type="http://schemas.openxmlformats.org/officeDocument/2006/relationships/image" Target="../media/image1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1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7.png"/><Relationship Id="rId13" Type="http://schemas.openxmlformats.org/officeDocument/2006/relationships/image" Target="../media/image1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1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vimeo.com/534649779/d19ad0ad9d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239000" y="4188500"/>
            <a:ext cx="1159800" cy="712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700" y="110088"/>
            <a:ext cx="8752598" cy="492333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1733575" y="3737000"/>
            <a:ext cx="5699700" cy="1164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1534200" y="3830325"/>
            <a:ext cx="6075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COVID-19 </a:t>
            </a:r>
            <a:r>
              <a:rPr lang="en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Vaccination </a:t>
            </a:r>
            <a:r>
              <a:rPr lang="en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Storytelling</a:t>
            </a:r>
            <a:r>
              <a:rPr lang="en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Project</a:t>
            </a:r>
            <a:endParaRPr sz="3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10750" y="3696125"/>
            <a:ext cx="1365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Diversity Council </a:t>
            </a: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 partnership with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0188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775" y="1581213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02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0375" y="1671638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87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0225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182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6037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60150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60375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357420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5488725" y="32147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187165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0" y="3162450"/>
            <a:ext cx="3657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36408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53887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72603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7260375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7269250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546017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5488725" y="22955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3618225" y="1581225"/>
            <a:ext cx="3657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18002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1800225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2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4"/>
          <p:cNvSpPr txBox="1"/>
          <p:nvPr>
            <p:ph type="ctrTitle"/>
          </p:nvPr>
        </p:nvSpPr>
        <p:spPr>
          <a:xfrm>
            <a:off x="1381950" y="1871600"/>
            <a:ext cx="6386400" cy="15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Project Overview: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Film 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testimonies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 from 30 community leaders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Combination of native languages and 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English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Promote vaccine importance 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through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 stories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0188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775" y="1581213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02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0375" y="1671638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87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0225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182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6037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60150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60375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/>
          <p:nvPr/>
        </p:nvSpPr>
        <p:spPr>
          <a:xfrm>
            <a:off x="357420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5"/>
          <p:cNvSpPr/>
          <p:nvPr/>
        </p:nvSpPr>
        <p:spPr>
          <a:xfrm>
            <a:off x="5488725" y="32147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187165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5"/>
          <p:cNvSpPr/>
          <p:nvPr/>
        </p:nvSpPr>
        <p:spPr>
          <a:xfrm>
            <a:off x="0" y="3162450"/>
            <a:ext cx="3657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5"/>
          <p:cNvSpPr/>
          <p:nvPr/>
        </p:nvSpPr>
        <p:spPr>
          <a:xfrm>
            <a:off x="36408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5"/>
          <p:cNvSpPr/>
          <p:nvPr/>
        </p:nvSpPr>
        <p:spPr>
          <a:xfrm>
            <a:off x="53887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5"/>
          <p:cNvSpPr/>
          <p:nvPr/>
        </p:nvSpPr>
        <p:spPr>
          <a:xfrm>
            <a:off x="72603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7260375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7269250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5"/>
          <p:cNvSpPr/>
          <p:nvPr/>
        </p:nvSpPr>
        <p:spPr>
          <a:xfrm>
            <a:off x="546017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5488725" y="22955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5"/>
          <p:cNvSpPr/>
          <p:nvPr/>
        </p:nvSpPr>
        <p:spPr>
          <a:xfrm>
            <a:off x="3618225" y="1581225"/>
            <a:ext cx="3657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18002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1800225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2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5"/>
          <p:cNvSpPr txBox="1"/>
          <p:nvPr>
            <p:ph type="ctrTitle"/>
          </p:nvPr>
        </p:nvSpPr>
        <p:spPr>
          <a:xfrm>
            <a:off x="1136650" y="1871600"/>
            <a:ext cx="6729900" cy="15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Main Questions For Interview</a:t>
            </a: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-334433" lvl="0" marL="457200" rtl="0" algn="ctr">
              <a:spcBef>
                <a:spcPts val="0"/>
              </a:spcBef>
              <a:spcAft>
                <a:spcPts val="0"/>
              </a:spcAft>
              <a:buSzPts val="1667"/>
              <a:buFont typeface="Comfortaa"/>
              <a:buChar char="●"/>
            </a:pPr>
            <a:r>
              <a:rPr lang="en" sz="1666">
                <a:latin typeface="Comfortaa"/>
                <a:ea typeface="Comfortaa"/>
                <a:cs typeface="Comfortaa"/>
                <a:sym typeface="Comfortaa"/>
              </a:rPr>
              <a:t>How has COVID-19 impacted you personally?</a:t>
            </a:r>
            <a:endParaRPr sz="1666">
              <a:latin typeface="Comfortaa"/>
              <a:ea typeface="Comfortaa"/>
              <a:cs typeface="Comfortaa"/>
              <a:sym typeface="Comfortaa"/>
            </a:endParaRPr>
          </a:p>
          <a:p>
            <a:pPr indent="-334433" lvl="0" marL="457200" rtl="0" algn="ctr">
              <a:spcBef>
                <a:spcPts val="0"/>
              </a:spcBef>
              <a:spcAft>
                <a:spcPts val="0"/>
              </a:spcAft>
              <a:buSzPts val="1667"/>
              <a:buFont typeface="Comfortaa"/>
              <a:buChar char="●"/>
            </a:pPr>
            <a:r>
              <a:rPr lang="en" sz="1666">
                <a:latin typeface="Comfortaa"/>
                <a:ea typeface="Comfortaa"/>
                <a:cs typeface="Comfortaa"/>
                <a:sym typeface="Comfortaa"/>
              </a:rPr>
              <a:t>How have you used courage through the pandemic?</a:t>
            </a:r>
            <a:endParaRPr sz="1666">
              <a:latin typeface="Comfortaa"/>
              <a:ea typeface="Comfortaa"/>
              <a:cs typeface="Comfortaa"/>
              <a:sym typeface="Comfortaa"/>
            </a:endParaRPr>
          </a:p>
          <a:p>
            <a:pPr indent="-334433" lvl="0" marL="457200" rtl="0" algn="ctr">
              <a:spcBef>
                <a:spcPts val="0"/>
              </a:spcBef>
              <a:spcAft>
                <a:spcPts val="0"/>
              </a:spcAft>
              <a:buSzPts val="1667"/>
              <a:buFont typeface="Comfortaa"/>
              <a:buChar char="●"/>
            </a:pPr>
            <a:r>
              <a:rPr lang="en" sz="1666">
                <a:latin typeface="Comfortaa"/>
                <a:ea typeface="Comfortaa"/>
                <a:cs typeface="Comfortaa"/>
                <a:sym typeface="Comfortaa"/>
              </a:rPr>
              <a:t>Why is community important during events like this? </a:t>
            </a:r>
            <a:endParaRPr sz="1666">
              <a:latin typeface="Comfortaa"/>
              <a:ea typeface="Comfortaa"/>
              <a:cs typeface="Comfortaa"/>
              <a:sym typeface="Comfortaa"/>
            </a:endParaRPr>
          </a:p>
          <a:p>
            <a:pPr indent="-334433" lvl="0" marL="457200" rtl="0" algn="ctr">
              <a:spcBef>
                <a:spcPts val="0"/>
              </a:spcBef>
              <a:spcAft>
                <a:spcPts val="0"/>
              </a:spcAft>
              <a:buSzPts val="1667"/>
              <a:buFont typeface="Comfortaa"/>
              <a:buChar char="●"/>
            </a:pPr>
            <a:r>
              <a:rPr lang="en" sz="1666">
                <a:latin typeface="Comfortaa"/>
                <a:ea typeface="Comfortaa"/>
                <a:cs typeface="Comfortaa"/>
                <a:sym typeface="Comfortaa"/>
              </a:rPr>
              <a:t>Why is it important to get vaccinated?</a:t>
            </a:r>
            <a:endParaRPr sz="1666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0188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775" y="1581213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02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0375" y="1671638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87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0225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182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6037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60150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60375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6"/>
          <p:cNvSpPr/>
          <p:nvPr/>
        </p:nvSpPr>
        <p:spPr>
          <a:xfrm>
            <a:off x="357420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6"/>
          <p:cNvSpPr/>
          <p:nvPr/>
        </p:nvSpPr>
        <p:spPr>
          <a:xfrm>
            <a:off x="5488725" y="32147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6"/>
          <p:cNvSpPr/>
          <p:nvPr/>
        </p:nvSpPr>
        <p:spPr>
          <a:xfrm>
            <a:off x="187165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6"/>
          <p:cNvSpPr/>
          <p:nvPr/>
        </p:nvSpPr>
        <p:spPr>
          <a:xfrm>
            <a:off x="0" y="3162450"/>
            <a:ext cx="3657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6"/>
          <p:cNvSpPr/>
          <p:nvPr/>
        </p:nvSpPr>
        <p:spPr>
          <a:xfrm>
            <a:off x="36408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6"/>
          <p:cNvSpPr/>
          <p:nvPr/>
        </p:nvSpPr>
        <p:spPr>
          <a:xfrm>
            <a:off x="53887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6"/>
          <p:cNvSpPr/>
          <p:nvPr/>
        </p:nvSpPr>
        <p:spPr>
          <a:xfrm>
            <a:off x="72603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6"/>
          <p:cNvSpPr/>
          <p:nvPr/>
        </p:nvSpPr>
        <p:spPr>
          <a:xfrm>
            <a:off x="7260375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6"/>
          <p:cNvSpPr/>
          <p:nvPr/>
        </p:nvSpPr>
        <p:spPr>
          <a:xfrm>
            <a:off x="7269250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6"/>
          <p:cNvSpPr/>
          <p:nvPr/>
        </p:nvSpPr>
        <p:spPr>
          <a:xfrm>
            <a:off x="546017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5488725" y="22955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6"/>
          <p:cNvSpPr/>
          <p:nvPr/>
        </p:nvSpPr>
        <p:spPr>
          <a:xfrm>
            <a:off x="3618225" y="1581225"/>
            <a:ext cx="3657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6"/>
          <p:cNvSpPr/>
          <p:nvPr/>
        </p:nvSpPr>
        <p:spPr>
          <a:xfrm>
            <a:off x="18002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6"/>
          <p:cNvSpPr/>
          <p:nvPr/>
        </p:nvSpPr>
        <p:spPr>
          <a:xfrm>
            <a:off x="1800225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6"/>
          <p:cNvSpPr/>
          <p:nvPr/>
        </p:nvSpPr>
        <p:spPr>
          <a:xfrm>
            <a:off x="2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6"/>
          <p:cNvSpPr/>
          <p:nvPr/>
        </p:nvSpPr>
        <p:spPr>
          <a:xfrm>
            <a:off x="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"/>
          <p:cNvSpPr txBox="1"/>
          <p:nvPr>
            <p:ph type="ctrTitle"/>
          </p:nvPr>
        </p:nvSpPr>
        <p:spPr>
          <a:xfrm>
            <a:off x="1381950" y="1871600"/>
            <a:ext cx="6386400" cy="15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Project Timeline: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Film community leaders during December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Editing throughout January + February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Release finished testimony clips in late Winter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0188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775" y="1581213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02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0375" y="1671638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87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0225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1822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60375" y="33432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60150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60375" y="0"/>
            <a:ext cx="180022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7"/>
          <p:cNvSpPr/>
          <p:nvPr/>
        </p:nvSpPr>
        <p:spPr>
          <a:xfrm>
            <a:off x="357420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7"/>
          <p:cNvSpPr/>
          <p:nvPr/>
        </p:nvSpPr>
        <p:spPr>
          <a:xfrm>
            <a:off x="5488725" y="32147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7"/>
          <p:cNvSpPr/>
          <p:nvPr/>
        </p:nvSpPr>
        <p:spPr>
          <a:xfrm>
            <a:off x="187165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0" y="3162450"/>
            <a:ext cx="3657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36408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7"/>
          <p:cNvSpPr/>
          <p:nvPr/>
        </p:nvSpPr>
        <p:spPr>
          <a:xfrm>
            <a:off x="53887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7"/>
          <p:cNvSpPr/>
          <p:nvPr/>
        </p:nvSpPr>
        <p:spPr>
          <a:xfrm>
            <a:off x="72603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7"/>
          <p:cNvSpPr/>
          <p:nvPr/>
        </p:nvSpPr>
        <p:spPr>
          <a:xfrm>
            <a:off x="7260375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7"/>
          <p:cNvSpPr/>
          <p:nvPr/>
        </p:nvSpPr>
        <p:spPr>
          <a:xfrm>
            <a:off x="7269250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7"/>
          <p:cNvSpPr/>
          <p:nvPr/>
        </p:nvSpPr>
        <p:spPr>
          <a:xfrm>
            <a:off x="546017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"/>
          <p:cNvSpPr/>
          <p:nvPr/>
        </p:nvSpPr>
        <p:spPr>
          <a:xfrm>
            <a:off x="5488725" y="22955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7"/>
          <p:cNvSpPr/>
          <p:nvPr/>
        </p:nvSpPr>
        <p:spPr>
          <a:xfrm>
            <a:off x="3618225" y="1581225"/>
            <a:ext cx="3657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7"/>
          <p:cNvSpPr/>
          <p:nvPr/>
        </p:nvSpPr>
        <p:spPr>
          <a:xfrm>
            <a:off x="18002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7"/>
          <p:cNvSpPr/>
          <p:nvPr/>
        </p:nvSpPr>
        <p:spPr>
          <a:xfrm>
            <a:off x="1800225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7"/>
          <p:cNvSpPr/>
          <p:nvPr/>
        </p:nvSpPr>
        <p:spPr>
          <a:xfrm>
            <a:off x="2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"/>
          <p:cNvSpPr/>
          <p:nvPr/>
        </p:nvSpPr>
        <p:spPr>
          <a:xfrm>
            <a:off x="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"/>
          <p:cNvSpPr txBox="1"/>
          <p:nvPr>
            <p:ph type="ctrTitle"/>
          </p:nvPr>
        </p:nvSpPr>
        <p:spPr>
          <a:xfrm>
            <a:off x="1381950" y="1871600"/>
            <a:ext cx="6386400" cy="15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Filming In-Studio</a:t>
            </a: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Recording at Fischr Media’s Production Studio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Located near Downtown Minneapolis (by 394)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Covid Safety Protocol in place in-studio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"/>
          <p:cNvSpPr/>
          <p:nvPr/>
        </p:nvSpPr>
        <p:spPr>
          <a:xfrm>
            <a:off x="357420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8"/>
          <p:cNvSpPr/>
          <p:nvPr/>
        </p:nvSpPr>
        <p:spPr>
          <a:xfrm>
            <a:off x="5488725" y="32147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8"/>
          <p:cNvSpPr/>
          <p:nvPr/>
        </p:nvSpPr>
        <p:spPr>
          <a:xfrm>
            <a:off x="187165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8"/>
          <p:cNvSpPr/>
          <p:nvPr/>
        </p:nvSpPr>
        <p:spPr>
          <a:xfrm>
            <a:off x="36408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8"/>
          <p:cNvSpPr/>
          <p:nvPr/>
        </p:nvSpPr>
        <p:spPr>
          <a:xfrm>
            <a:off x="53887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8"/>
          <p:cNvSpPr/>
          <p:nvPr/>
        </p:nvSpPr>
        <p:spPr>
          <a:xfrm>
            <a:off x="72603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"/>
          <p:cNvSpPr/>
          <p:nvPr/>
        </p:nvSpPr>
        <p:spPr>
          <a:xfrm>
            <a:off x="7260375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8"/>
          <p:cNvSpPr/>
          <p:nvPr/>
        </p:nvSpPr>
        <p:spPr>
          <a:xfrm>
            <a:off x="7269250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8"/>
          <p:cNvSpPr/>
          <p:nvPr/>
        </p:nvSpPr>
        <p:spPr>
          <a:xfrm>
            <a:off x="546017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8"/>
          <p:cNvSpPr/>
          <p:nvPr/>
        </p:nvSpPr>
        <p:spPr>
          <a:xfrm>
            <a:off x="5488725" y="22955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8"/>
          <p:cNvSpPr/>
          <p:nvPr/>
        </p:nvSpPr>
        <p:spPr>
          <a:xfrm>
            <a:off x="3618225" y="1581225"/>
            <a:ext cx="3657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8"/>
          <p:cNvSpPr/>
          <p:nvPr/>
        </p:nvSpPr>
        <p:spPr>
          <a:xfrm>
            <a:off x="18002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8"/>
          <p:cNvSpPr/>
          <p:nvPr/>
        </p:nvSpPr>
        <p:spPr>
          <a:xfrm>
            <a:off x="1800225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8"/>
          <p:cNvSpPr/>
          <p:nvPr/>
        </p:nvSpPr>
        <p:spPr>
          <a:xfrm>
            <a:off x="2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8"/>
          <p:cNvSpPr/>
          <p:nvPr/>
        </p:nvSpPr>
        <p:spPr>
          <a:xfrm>
            <a:off x="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8"/>
          <p:cNvSpPr txBox="1"/>
          <p:nvPr>
            <p:ph type="ctrTitle"/>
          </p:nvPr>
        </p:nvSpPr>
        <p:spPr>
          <a:xfrm>
            <a:off x="426150" y="219800"/>
            <a:ext cx="8291700" cy="78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Studio</a:t>
            </a: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: 1313 Chestnut Avenue Minneapolis, MN 55403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1" name="Google Shape;2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600" y="1181125"/>
            <a:ext cx="4241075" cy="318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7425" y="1376825"/>
            <a:ext cx="4241076" cy="278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/>
          <p:nvPr/>
        </p:nvSpPr>
        <p:spPr>
          <a:xfrm>
            <a:off x="357420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9"/>
          <p:cNvSpPr/>
          <p:nvPr/>
        </p:nvSpPr>
        <p:spPr>
          <a:xfrm>
            <a:off x="5488725" y="32147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"/>
          <p:cNvSpPr/>
          <p:nvPr/>
        </p:nvSpPr>
        <p:spPr>
          <a:xfrm>
            <a:off x="1871650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9"/>
          <p:cNvSpPr/>
          <p:nvPr/>
        </p:nvSpPr>
        <p:spPr>
          <a:xfrm>
            <a:off x="36408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9"/>
          <p:cNvSpPr/>
          <p:nvPr/>
        </p:nvSpPr>
        <p:spPr>
          <a:xfrm>
            <a:off x="53887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9"/>
          <p:cNvSpPr/>
          <p:nvPr/>
        </p:nvSpPr>
        <p:spPr>
          <a:xfrm>
            <a:off x="7260375" y="492437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9"/>
          <p:cNvSpPr/>
          <p:nvPr/>
        </p:nvSpPr>
        <p:spPr>
          <a:xfrm>
            <a:off x="7260375" y="32528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9"/>
          <p:cNvSpPr/>
          <p:nvPr/>
        </p:nvSpPr>
        <p:spPr>
          <a:xfrm>
            <a:off x="7269250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9"/>
          <p:cNvSpPr/>
          <p:nvPr/>
        </p:nvSpPr>
        <p:spPr>
          <a:xfrm>
            <a:off x="546017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9"/>
          <p:cNvSpPr/>
          <p:nvPr/>
        </p:nvSpPr>
        <p:spPr>
          <a:xfrm>
            <a:off x="5488725" y="22955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9"/>
          <p:cNvSpPr/>
          <p:nvPr/>
        </p:nvSpPr>
        <p:spPr>
          <a:xfrm>
            <a:off x="3618225" y="1581225"/>
            <a:ext cx="3657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18002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9"/>
          <p:cNvSpPr/>
          <p:nvPr/>
        </p:nvSpPr>
        <p:spPr>
          <a:xfrm>
            <a:off x="1800225" y="15621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9"/>
          <p:cNvSpPr/>
          <p:nvPr/>
        </p:nvSpPr>
        <p:spPr>
          <a:xfrm>
            <a:off x="25" y="1581225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9"/>
          <p:cNvSpPr/>
          <p:nvPr/>
        </p:nvSpPr>
        <p:spPr>
          <a:xfrm>
            <a:off x="25" y="4891100"/>
            <a:ext cx="324000" cy="21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9"/>
          <p:cNvSpPr txBox="1"/>
          <p:nvPr>
            <p:ph type="ctrTitle"/>
          </p:nvPr>
        </p:nvSpPr>
        <p:spPr>
          <a:xfrm>
            <a:off x="426150" y="219800"/>
            <a:ext cx="8291700" cy="78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Studio: 1313 Chestnut Avenue Minneapolis, MN 55403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3" name="Google Shape;2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400" y="842249"/>
            <a:ext cx="5653202" cy="377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0"/>
          <p:cNvSpPr/>
          <p:nvPr/>
        </p:nvSpPr>
        <p:spPr>
          <a:xfrm>
            <a:off x="239000" y="4188500"/>
            <a:ext cx="1159800" cy="712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"/>
          <p:cNvSpPr/>
          <p:nvPr/>
        </p:nvSpPr>
        <p:spPr>
          <a:xfrm>
            <a:off x="239000" y="4188500"/>
            <a:ext cx="1159800" cy="712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2623"/>
            <a:ext cx="9144003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